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4" r:id="rId4"/>
    <p:sldId id="260" r:id="rId5"/>
    <p:sldId id="267" r:id="rId6"/>
    <p:sldId id="257" r:id="rId7"/>
    <p:sldId id="271" r:id="rId8"/>
    <p:sldId id="261" r:id="rId9"/>
    <p:sldId id="272" r:id="rId10"/>
    <p:sldId id="273" r:id="rId11"/>
    <p:sldId id="274" r:id="rId12"/>
    <p:sldId id="262" r:id="rId13"/>
    <p:sldId id="263" r:id="rId14"/>
    <p:sldId id="258" r:id="rId15"/>
    <p:sldId id="268" r:id="rId16"/>
    <p:sldId id="269" r:id="rId17"/>
    <p:sldId id="270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066"/>
    <a:srgbClr val="0000FF"/>
    <a:srgbClr val="33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24" autoAdjust="0"/>
  </p:normalViewPr>
  <p:slideViewPr>
    <p:cSldViewPr snapToGrid="0"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ACF04-8DE1-41C5-B9B0-A1EACD52F90C}" type="datetimeFigureOut">
              <a:rPr lang="en-GB" smtClean="0"/>
              <a:pPr/>
              <a:t>04/06/2016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98DB-D4CC-459C-A439-BC704D59269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ACF04-8DE1-41C5-B9B0-A1EACD52F90C}" type="datetimeFigureOut">
              <a:rPr lang="en-GB" smtClean="0"/>
              <a:pPr/>
              <a:t>04/06/2016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98DB-D4CC-459C-A439-BC704D59269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ACF04-8DE1-41C5-B9B0-A1EACD52F90C}" type="datetimeFigureOut">
              <a:rPr lang="en-GB" smtClean="0"/>
              <a:pPr/>
              <a:t>04/06/2016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98DB-D4CC-459C-A439-BC704D59269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ACF04-8DE1-41C5-B9B0-A1EACD52F90C}" type="datetimeFigureOut">
              <a:rPr lang="en-GB" smtClean="0"/>
              <a:pPr/>
              <a:t>04/06/2016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98DB-D4CC-459C-A439-BC704D59269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ACF04-8DE1-41C5-B9B0-A1EACD52F90C}" type="datetimeFigureOut">
              <a:rPr lang="en-GB" smtClean="0"/>
              <a:pPr/>
              <a:t>04/06/2016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98DB-D4CC-459C-A439-BC704D59269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ACF04-8DE1-41C5-B9B0-A1EACD52F90C}" type="datetimeFigureOut">
              <a:rPr lang="en-GB" smtClean="0"/>
              <a:pPr/>
              <a:t>04/06/2016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98DB-D4CC-459C-A439-BC704D59269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ACF04-8DE1-41C5-B9B0-A1EACD52F90C}" type="datetimeFigureOut">
              <a:rPr lang="en-GB" smtClean="0"/>
              <a:pPr/>
              <a:t>04/06/2016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98DB-D4CC-459C-A439-BC704D59269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ACF04-8DE1-41C5-B9B0-A1EACD52F90C}" type="datetimeFigureOut">
              <a:rPr lang="en-GB" smtClean="0"/>
              <a:pPr/>
              <a:t>04/06/2016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98DB-D4CC-459C-A439-BC704D59269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ACF04-8DE1-41C5-B9B0-A1EACD52F90C}" type="datetimeFigureOut">
              <a:rPr lang="en-GB" smtClean="0"/>
              <a:pPr/>
              <a:t>04/06/2016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98DB-D4CC-459C-A439-BC704D59269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ACF04-8DE1-41C5-B9B0-A1EACD52F90C}" type="datetimeFigureOut">
              <a:rPr lang="en-GB" smtClean="0"/>
              <a:pPr/>
              <a:t>04/06/2016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98DB-D4CC-459C-A439-BC704D59269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ACF04-8DE1-41C5-B9B0-A1EACD52F90C}" type="datetimeFigureOut">
              <a:rPr lang="en-GB" smtClean="0"/>
              <a:pPr/>
              <a:t>04/06/2016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98DB-D4CC-459C-A439-BC704D59269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ACF04-8DE1-41C5-B9B0-A1EACD52F90C}" type="datetimeFigureOut">
              <a:rPr lang="en-GB" smtClean="0"/>
              <a:pPr/>
              <a:t>04/06/2016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198DB-D4CC-459C-A439-BC704D59269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3" Type="http://schemas.openxmlformats.org/officeDocument/2006/relationships/slide" Target="slide4.xml"/><Relationship Id="rId7" Type="http://schemas.openxmlformats.org/officeDocument/2006/relationships/slide" Target="slide7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4.xml"/><Relationship Id="rId5" Type="http://schemas.openxmlformats.org/officeDocument/2006/relationships/slide" Target="slide6.xml"/><Relationship Id="rId4" Type="http://schemas.openxmlformats.org/officeDocument/2006/relationships/slide" Target="slide2.xml"/><Relationship Id="rId9" Type="http://schemas.openxmlformats.org/officeDocument/2006/relationships/slide" Target="slide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5.png"/><Relationship Id="rId4" Type="http://schemas.openxmlformats.org/officeDocument/2006/relationships/slide" Target="slid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Relationship Id="rId5" Type="http://schemas.openxmlformats.org/officeDocument/2006/relationships/slide" Target="slide1.xml"/><Relationship Id="rId4" Type="http://schemas.openxmlformats.org/officeDocument/2006/relationships/image" Target="../media/image3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19.png"/><Relationship Id="rId7" Type="http://schemas.openxmlformats.org/officeDocument/2006/relationships/oleObject" Target="../embeddings/oleObject2.bin"/><Relationship Id="rId12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oleObject" Target="../embeddings/oleObject6.bin"/><Relationship Id="rId5" Type="http://schemas.openxmlformats.org/officeDocument/2006/relationships/image" Target="../media/image20.png"/><Relationship Id="rId10" Type="http://schemas.openxmlformats.org/officeDocument/2006/relationships/oleObject" Target="../embeddings/oleObject5.bin"/><Relationship Id="rId4" Type="http://schemas.openxmlformats.org/officeDocument/2006/relationships/slide" Target="slide1.xml"/><Relationship Id="rId9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6" Type="http://schemas.openxmlformats.org/officeDocument/2006/relationships/slide" Target="slide1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3707904" y="332656"/>
            <a:ext cx="1531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Quadratics</a:t>
            </a:r>
            <a:endParaRPr lang="en-GB" sz="2400" dirty="0"/>
          </a:p>
        </p:txBody>
      </p:sp>
      <p:sp>
        <p:nvSpPr>
          <p:cNvPr id="16" name="TextBox 15">
            <a:hlinkClick r:id="rId2" action="ppaction://hlinksldjump"/>
          </p:cNvPr>
          <p:cNvSpPr txBox="1"/>
          <p:nvPr/>
        </p:nvSpPr>
        <p:spPr>
          <a:xfrm>
            <a:off x="6881915" y="3059460"/>
            <a:ext cx="11588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Quadratic </a:t>
            </a:r>
          </a:p>
          <a:p>
            <a:pPr algn="ctr"/>
            <a:r>
              <a:rPr lang="en-GB" dirty="0" smtClean="0"/>
              <a:t>Graphs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177800" y="2596803"/>
            <a:ext cx="10438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 smtClean="0"/>
              <a:t>Expanding</a:t>
            </a:r>
          </a:p>
          <a:p>
            <a:pPr algn="ctr"/>
            <a:r>
              <a:rPr lang="en-GB" sz="1600" dirty="0" smtClean="0"/>
              <a:t>Brackets</a:t>
            </a:r>
            <a:endParaRPr lang="en-GB" sz="1600" dirty="0"/>
          </a:p>
        </p:txBody>
      </p:sp>
      <p:sp>
        <p:nvSpPr>
          <p:cNvPr id="18" name="TextBox 17">
            <a:hlinkClick r:id="rId3" action="ppaction://hlinksldjump"/>
          </p:cNvPr>
          <p:cNvSpPr txBox="1"/>
          <p:nvPr/>
        </p:nvSpPr>
        <p:spPr>
          <a:xfrm>
            <a:off x="1725785" y="2750344"/>
            <a:ext cx="10828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 smtClean="0"/>
              <a:t>Factorising</a:t>
            </a:r>
            <a:endParaRPr lang="en-GB" sz="1600" dirty="0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1234919" y="2955688"/>
            <a:ext cx="470308" cy="1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hlinkClick r:id="rId4" action="ppaction://hlinksldjump"/>
          </p:cNvPr>
          <p:cNvSpPr txBox="1"/>
          <p:nvPr/>
        </p:nvSpPr>
        <p:spPr>
          <a:xfrm>
            <a:off x="675261" y="3650903"/>
            <a:ext cx="10903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 smtClean="0"/>
              <a:t>Expanding </a:t>
            </a:r>
          </a:p>
          <a:p>
            <a:pPr algn="ctr"/>
            <a:r>
              <a:rPr lang="en-GB" sz="1600" dirty="0" smtClean="0"/>
              <a:t>Double </a:t>
            </a:r>
          </a:p>
          <a:p>
            <a:pPr algn="ctr"/>
            <a:r>
              <a:rPr lang="en-GB" sz="1600" dirty="0" smtClean="0"/>
              <a:t>Brackets</a:t>
            </a:r>
            <a:endParaRPr lang="en-GB" sz="1600" dirty="0"/>
          </a:p>
        </p:txBody>
      </p:sp>
      <p:sp>
        <p:nvSpPr>
          <p:cNvPr id="37" name="TextBox 36">
            <a:hlinkClick r:id="rId5" action="ppaction://hlinksldjump"/>
          </p:cNvPr>
          <p:cNvSpPr txBox="1"/>
          <p:nvPr/>
        </p:nvSpPr>
        <p:spPr>
          <a:xfrm>
            <a:off x="540009" y="4908203"/>
            <a:ext cx="10052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 smtClean="0"/>
              <a:t>Solving </a:t>
            </a:r>
          </a:p>
          <a:p>
            <a:pPr algn="ctr"/>
            <a:r>
              <a:rPr lang="en-GB" sz="1600" dirty="0" smtClean="0"/>
              <a:t>Linear </a:t>
            </a:r>
          </a:p>
          <a:p>
            <a:pPr algn="ctr"/>
            <a:r>
              <a:rPr lang="en-GB" sz="1600" dirty="0" smtClean="0"/>
              <a:t>Equations</a:t>
            </a:r>
            <a:endParaRPr lang="en-GB" sz="1600" dirty="0"/>
          </a:p>
        </p:txBody>
      </p:sp>
      <p:sp>
        <p:nvSpPr>
          <p:cNvPr id="38" name="TextBox 37">
            <a:hlinkClick r:id="rId6" action="ppaction://hlinksldjump"/>
          </p:cNvPr>
          <p:cNvSpPr txBox="1"/>
          <p:nvPr/>
        </p:nvSpPr>
        <p:spPr>
          <a:xfrm>
            <a:off x="977290" y="1555403"/>
            <a:ext cx="16801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 smtClean="0"/>
              <a:t>Plotting graphs by</a:t>
            </a:r>
          </a:p>
          <a:p>
            <a:pPr algn="ctr"/>
            <a:r>
              <a:rPr lang="en-GB" sz="1600" dirty="0" smtClean="0"/>
              <a:t> substitution into </a:t>
            </a:r>
          </a:p>
          <a:p>
            <a:pPr algn="ctr"/>
            <a:r>
              <a:rPr lang="en-GB" sz="1600" dirty="0" smtClean="0"/>
              <a:t>equations</a:t>
            </a:r>
            <a:endParaRPr lang="en-GB" sz="1600" dirty="0"/>
          </a:p>
        </p:txBody>
      </p:sp>
      <p:sp>
        <p:nvSpPr>
          <p:cNvPr id="42" name="TextBox 41"/>
          <p:cNvSpPr txBox="1"/>
          <p:nvPr/>
        </p:nvSpPr>
        <p:spPr>
          <a:xfrm>
            <a:off x="2854283" y="4362103"/>
            <a:ext cx="112652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Solving </a:t>
            </a:r>
          </a:p>
          <a:p>
            <a:pPr algn="ctr"/>
            <a:r>
              <a:rPr lang="en-GB" b="1" dirty="0" smtClean="0">
                <a:solidFill>
                  <a:srgbClr val="FF0000"/>
                </a:solidFill>
              </a:rPr>
              <a:t>Quadratic</a:t>
            </a:r>
          </a:p>
          <a:p>
            <a:pPr algn="ctr"/>
            <a:r>
              <a:rPr lang="en-GB" b="1" dirty="0" smtClean="0">
                <a:solidFill>
                  <a:srgbClr val="FF0000"/>
                </a:solidFill>
              </a:rPr>
              <a:t>Equations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4" name="TextBox 43">
            <a:hlinkClick r:id="rId7" action="ppaction://hlinksldjump"/>
          </p:cNvPr>
          <p:cNvSpPr txBox="1"/>
          <p:nvPr/>
        </p:nvSpPr>
        <p:spPr>
          <a:xfrm>
            <a:off x="3982000" y="3701703"/>
            <a:ext cx="12078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 smtClean="0"/>
              <a:t>Solving </a:t>
            </a:r>
          </a:p>
          <a:p>
            <a:pPr algn="ctr"/>
            <a:r>
              <a:rPr lang="en-GB" sz="1600" dirty="0" smtClean="0"/>
              <a:t>Quadratics</a:t>
            </a:r>
          </a:p>
          <a:p>
            <a:pPr algn="ctr"/>
            <a:r>
              <a:rPr lang="en-GB" sz="1600" dirty="0" smtClean="0"/>
              <a:t>(Factorising)</a:t>
            </a:r>
            <a:endParaRPr lang="en-GB" sz="1600" dirty="0"/>
          </a:p>
        </p:txBody>
      </p:sp>
      <p:sp>
        <p:nvSpPr>
          <p:cNvPr id="45" name="TextBox 44">
            <a:hlinkClick r:id="rId8" action="ppaction://hlinksldjump"/>
          </p:cNvPr>
          <p:cNvSpPr txBox="1"/>
          <p:nvPr/>
        </p:nvSpPr>
        <p:spPr>
          <a:xfrm>
            <a:off x="6838516" y="5873403"/>
            <a:ext cx="10828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 smtClean="0"/>
              <a:t>Solving </a:t>
            </a:r>
          </a:p>
          <a:p>
            <a:pPr algn="ctr"/>
            <a:r>
              <a:rPr lang="en-GB" sz="1600" dirty="0" smtClean="0"/>
              <a:t>Quadratics</a:t>
            </a:r>
          </a:p>
          <a:p>
            <a:pPr algn="ctr"/>
            <a:r>
              <a:rPr lang="en-GB" sz="1600" dirty="0" smtClean="0"/>
              <a:t>(Equation)</a:t>
            </a:r>
            <a:endParaRPr lang="en-GB" sz="1600" dirty="0"/>
          </a:p>
        </p:txBody>
      </p:sp>
      <p:sp>
        <p:nvSpPr>
          <p:cNvPr id="46" name="TextBox 45">
            <a:hlinkClick r:id="rId9" action="ppaction://hlinksldjump"/>
          </p:cNvPr>
          <p:cNvSpPr txBox="1"/>
          <p:nvPr/>
        </p:nvSpPr>
        <p:spPr>
          <a:xfrm>
            <a:off x="4201502" y="4971703"/>
            <a:ext cx="22166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 smtClean="0"/>
              <a:t>Solving </a:t>
            </a:r>
          </a:p>
          <a:p>
            <a:pPr algn="ctr"/>
            <a:r>
              <a:rPr lang="en-GB" sz="1600" dirty="0" smtClean="0"/>
              <a:t>Quadratics</a:t>
            </a:r>
          </a:p>
          <a:p>
            <a:pPr algn="ctr"/>
            <a:r>
              <a:rPr lang="en-GB" sz="1600" dirty="0" smtClean="0"/>
              <a:t>(Completing the Square)</a:t>
            </a:r>
            <a:endParaRPr lang="en-GB" sz="1600" dirty="0"/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896395" y="3251200"/>
            <a:ext cx="165100" cy="431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36" idx="3"/>
          </p:cNvCxnSpPr>
          <p:nvPr/>
        </p:nvCxnSpPr>
        <p:spPr>
          <a:xfrm>
            <a:off x="1765624" y="4066402"/>
            <a:ext cx="1137371" cy="53099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37" idx="3"/>
          </p:cNvCxnSpPr>
          <p:nvPr/>
        </p:nvCxnSpPr>
        <p:spPr>
          <a:xfrm flipV="1">
            <a:off x="1545284" y="4775200"/>
            <a:ext cx="1306911" cy="54850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2975599" y="1098203"/>
            <a:ext cx="13009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 smtClean="0"/>
              <a:t>Linear graphs</a:t>
            </a:r>
          </a:p>
          <a:p>
            <a:pPr algn="ctr"/>
            <a:r>
              <a:rPr lang="en-GB" sz="1600" i="1" dirty="0" smtClean="0">
                <a:latin typeface="Times New Roman" pitchFamily="18" charset="0"/>
                <a:cs typeface="Times New Roman" pitchFamily="18" charset="0"/>
              </a:rPr>
              <a:t>y = </a:t>
            </a:r>
            <a:r>
              <a:rPr lang="en-GB" sz="1600" i="1" dirty="0" err="1" smtClean="0">
                <a:latin typeface="Times New Roman" pitchFamily="18" charset="0"/>
                <a:cs typeface="Times New Roman" pitchFamily="18" charset="0"/>
              </a:rPr>
              <a:t>mx+c</a:t>
            </a:r>
            <a:endParaRPr lang="en-GB" sz="1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424370" y="1047403"/>
            <a:ext cx="7975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 smtClean="0"/>
              <a:t>Parallel</a:t>
            </a:r>
            <a:endParaRPr lang="en-GB" sz="1600" dirty="0"/>
          </a:p>
        </p:txBody>
      </p:sp>
      <p:sp>
        <p:nvSpPr>
          <p:cNvPr id="55" name="TextBox 54"/>
          <p:cNvSpPr txBox="1"/>
          <p:nvPr/>
        </p:nvSpPr>
        <p:spPr>
          <a:xfrm>
            <a:off x="5177197" y="1593503"/>
            <a:ext cx="13427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 smtClean="0"/>
              <a:t>Perpendicular</a:t>
            </a:r>
            <a:endParaRPr lang="en-GB" sz="1600" dirty="0"/>
          </a:p>
        </p:txBody>
      </p:sp>
      <p:cxnSp>
        <p:nvCxnSpPr>
          <p:cNvPr id="57" name="Straight Arrow Connector 56"/>
          <p:cNvCxnSpPr/>
          <p:nvPr/>
        </p:nvCxnSpPr>
        <p:spPr>
          <a:xfrm flipV="1">
            <a:off x="2768600" y="1651000"/>
            <a:ext cx="393700" cy="1651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endCxn id="54" idx="1"/>
          </p:cNvCxnSpPr>
          <p:nvPr/>
        </p:nvCxnSpPr>
        <p:spPr>
          <a:xfrm flipV="1">
            <a:off x="4445000" y="1216680"/>
            <a:ext cx="979370" cy="9142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endCxn id="55" idx="1"/>
          </p:cNvCxnSpPr>
          <p:nvPr/>
        </p:nvCxnSpPr>
        <p:spPr>
          <a:xfrm>
            <a:off x="4419600" y="1549400"/>
            <a:ext cx="757597" cy="2133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V="1">
            <a:off x="3810000" y="4229100"/>
            <a:ext cx="292100" cy="127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1841500" y="3886200"/>
            <a:ext cx="2133600" cy="127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endCxn id="45" idx="1"/>
          </p:cNvCxnSpPr>
          <p:nvPr/>
        </p:nvCxnSpPr>
        <p:spPr>
          <a:xfrm>
            <a:off x="1689100" y="5638800"/>
            <a:ext cx="5149416" cy="65010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V="1">
            <a:off x="5232400" y="3352800"/>
            <a:ext cx="1574800" cy="6223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4013200" y="5003800"/>
            <a:ext cx="749300" cy="203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flipV="1">
            <a:off x="5981700" y="3708400"/>
            <a:ext cx="977900" cy="12065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flipH="1" flipV="1">
            <a:off x="7391400" y="3797300"/>
            <a:ext cx="165100" cy="1981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7154525" y="1987203"/>
            <a:ext cx="17462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 smtClean="0"/>
              <a:t>Solving </a:t>
            </a:r>
          </a:p>
          <a:p>
            <a:pPr algn="ctr"/>
            <a:r>
              <a:rPr lang="en-GB" sz="1600" dirty="0" smtClean="0"/>
              <a:t>Quadratic &amp; Linear</a:t>
            </a:r>
          </a:p>
          <a:p>
            <a:pPr algn="ctr"/>
            <a:r>
              <a:rPr lang="en-GB" sz="1600" dirty="0" smtClean="0"/>
              <a:t>Equations</a:t>
            </a:r>
            <a:endParaRPr lang="en-GB" sz="1600" dirty="0"/>
          </a:p>
        </p:txBody>
      </p:sp>
      <p:cxnSp>
        <p:nvCxnSpPr>
          <p:cNvPr id="82" name="Straight Arrow Connector 81"/>
          <p:cNvCxnSpPr/>
          <p:nvPr/>
        </p:nvCxnSpPr>
        <p:spPr>
          <a:xfrm>
            <a:off x="3949700" y="1816100"/>
            <a:ext cx="3048000" cy="685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V="1">
            <a:off x="7289800" y="2794000"/>
            <a:ext cx="431800" cy="304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9" name="Group 98"/>
          <p:cNvGrpSpPr/>
          <p:nvPr/>
        </p:nvGrpSpPr>
        <p:grpSpPr>
          <a:xfrm>
            <a:off x="2689144" y="2425700"/>
            <a:ext cx="2624412" cy="1017032"/>
            <a:chOff x="2689144" y="2425700"/>
            <a:chExt cx="2624412" cy="1017032"/>
          </a:xfrm>
        </p:grpSpPr>
        <p:sp>
          <p:nvSpPr>
            <p:cNvPr id="90" name="TextBox 89"/>
            <p:cNvSpPr txBox="1"/>
            <p:nvPr/>
          </p:nvSpPr>
          <p:spPr>
            <a:xfrm>
              <a:off x="2689144" y="2425700"/>
              <a:ext cx="10294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dirty="0" smtClean="0"/>
                <a:t>a</a:t>
              </a:r>
              <a:r>
                <a:rPr lang="en-GB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GB" baseline="30000" dirty="0" smtClean="0"/>
                <a:t>2</a:t>
              </a:r>
              <a:r>
                <a:rPr lang="en-GB" dirty="0" smtClean="0"/>
                <a:t>+b</a:t>
              </a:r>
              <a:r>
                <a:rPr lang="en-GB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GB" dirty="0" smtClean="0"/>
                <a:t>+c</a:t>
              </a: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2897344" y="2743200"/>
              <a:ext cx="8162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dirty="0" smtClean="0"/>
                <a:t>a</a:t>
              </a:r>
              <a:r>
                <a:rPr lang="en-GB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GB" baseline="30000" dirty="0" smtClean="0"/>
                <a:t>2</a:t>
              </a:r>
              <a:r>
                <a:rPr lang="en-GB" dirty="0" smtClean="0"/>
                <a:t>+b</a:t>
              </a:r>
              <a:r>
                <a:rPr lang="en-GB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endParaRPr lang="en-GB" dirty="0" smtClean="0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3022129" y="3060700"/>
              <a:ext cx="6174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GB" baseline="30000" dirty="0" smtClean="0"/>
                <a:t>2</a:t>
              </a:r>
              <a:r>
                <a:rPr lang="en-GB" dirty="0" smtClean="0"/>
                <a:t>-</a:t>
              </a:r>
              <a:r>
                <a:rPr lang="en-GB" i="1" dirty="0" smtClean="0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GB" baseline="30000" dirty="0" smtClean="0"/>
                <a:t>2</a:t>
              </a:r>
            </a:p>
          </p:txBody>
        </p:sp>
        <p:cxnSp>
          <p:nvCxnSpPr>
            <p:cNvPr id="93" name="Straight Arrow Connector 92"/>
            <p:cNvCxnSpPr/>
            <p:nvPr/>
          </p:nvCxnSpPr>
          <p:spPr>
            <a:xfrm flipV="1">
              <a:off x="3686019" y="2625488"/>
              <a:ext cx="470308" cy="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/>
            <p:nvPr/>
          </p:nvCxnSpPr>
          <p:spPr>
            <a:xfrm flipV="1">
              <a:off x="3686019" y="2942988"/>
              <a:ext cx="470308" cy="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/>
            <p:cNvCxnSpPr/>
            <p:nvPr/>
          </p:nvCxnSpPr>
          <p:spPr>
            <a:xfrm flipV="1">
              <a:off x="3698719" y="3247788"/>
              <a:ext cx="470308" cy="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TextBox 95"/>
            <p:cNvSpPr txBox="1"/>
            <p:nvPr/>
          </p:nvSpPr>
          <p:spPr>
            <a:xfrm>
              <a:off x="4170541" y="2451100"/>
              <a:ext cx="11400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dirty="0" smtClean="0"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GB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GB" dirty="0" smtClean="0"/>
                <a:t>+#)(</a:t>
              </a:r>
              <a:r>
                <a:rPr lang="en-GB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GB" dirty="0" smtClean="0"/>
                <a:t>+#)</a:t>
              </a: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4339286" y="2755900"/>
              <a:ext cx="8787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GB" dirty="0" smtClean="0"/>
                <a:t>(</a:t>
              </a:r>
              <a:r>
                <a:rPr lang="en-GB" dirty="0" err="1" smtClean="0"/>
                <a:t>a</a:t>
              </a:r>
              <a:r>
                <a:rPr lang="en-GB" i="1" dirty="0" err="1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GB" dirty="0" err="1" smtClean="0"/>
                <a:t>+b</a:t>
              </a:r>
              <a:r>
                <a:rPr lang="en-GB" dirty="0" smtClean="0"/>
                <a:t>)</a:t>
              </a: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4218384" y="3073400"/>
              <a:ext cx="10951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dirty="0" smtClean="0"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GB" i="1" dirty="0" err="1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GB" dirty="0" err="1" smtClean="0"/>
                <a:t>+</a:t>
              </a:r>
              <a:r>
                <a:rPr lang="en-GB" i="1" dirty="0" err="1" smtClean="0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GB" dirty="0" smtClean="0"/>
                <a:t>)(</a:t>
              </a:r>
              <a:r>
                <a:rPr lang="en-GB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GB" dirty="0" smtClean="0"/>
                <a:t>-</a:t>
              </a:r>
              <a:r>
                <a:rPr lang="en-GB" i="1" dirty="0" smtClean="0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GB" dirty="0" smtClean="0"/>
                <a:t>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38" grpId="0"/>
      <p:bldP spid="42" grpId="0"/>
      <p:bldP spid="44" grpId="0"/>
      <p:bldP spid="45" grpId="0"/>
      <p:bldP spid="46" grpId="0"/>
      <p:bldP spid="53" grpId="0"/>
      <p:bldP spid="54" grpId="0"/>
      <p:bldP spid="55" grpId="0"/>
      <p:bldP spid="8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38900" y="0"/>
            <a:ext cx="5733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Solving Quadratics (Completing the Square)</a:t>
            </a:r>
            <a:endParaRPr lang="en-GB" sz="2400" dirty="0"/>
          </a:p>
        </p:txBody>
      </p:sp>
      <p:sp>
        <p:nvSpPr>
          <p:cNvPr id="5" name="Rounded Rectangle 4">
            <a:hlinkClick r:id="rId2" action="ppaction://hlinksldjump"/>
          </p:cNvPr>
          <p:cNvSpPr/>
          <p:nvPr/>
        </p:nvSpPr>
        <p:spPr>
          <a:xfrm>
            <a:off x="7112000" y="393700"/>
            <a:ext cx="1828800" cy="698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Return to main page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0" y="1050637"/>
            <a:ext cx="78555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What does completing the square tell us about the graph of</a:t>
            </a:r>
            <a:endParaRPr lang="en-GB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3241962" y="1483821"/>
            <a:ext cx="223058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7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GB" sz="2700" dirty="0" smtClean="0"/>
              <a:t> = </a:t>
            </a:r>
            <a:r>
              <a:rPr lang="en-GB" sz="27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7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sz="2700" dirty="0" smtClean="0"/>
              <a:t> +8</a:t>
            </a:r>
            <a:r>
              <a:rPr lang="en-GB" sz="27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700" dirty="0" smtClean="0"/>
              <a:t> + 10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251840" y="1927166"/>
            <a:ext cx="190789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7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GB" sz="2700" dirty="0" smtClean="0"/>
              <a:t> = (</a:t>
            </a:r>
            <a:r>
              <a:rPr lang="en-GB" sz="27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700" dirty="0" smtClean="0"/>
              <a:t>+</a:t>
            </a:r>
            <a:r>
              <a:rPr lang="en-GB" sz="2700" dirty="0" smtClean="0">
                <a:solidFill>
                  <a:srgbClr val="0000FF"/>
                </a:solidFill>
              </a:rPr>
              <a:t>4</a:t>
            </a:r>
            <a:r>
              <a:rPr lang="en-GB" sz="2700" dirty="0" smtClean="0"/>
              <a:t>)</a:t>
            </a:r>
            <a:r>
              <a:rPr lang="en-GB" sz="2700" baseline="30000" dirty="0" smtClean="0"/>
              <a:t>2 </a:t>
            </a:r>
            <a:r>
              <a:rPr lang="en-GB" sz="2700" dirty="0" smtClean="0"/>
              <a:t>- </a:t>
            </a:r>
            <a:r>
              <a:rPr lang="en-GB" sz="2700" dirty="0" smtClean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94609" y="2396837"/>
            <a:ext cx="59802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Because (</a:t>
            </a:r>
            <a:r>
              <a:rPr lang="en-GB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400" dirty="0" smtClean="0"/>
              <a:t>+4)</a:t>
            </a:r>
            <a:r>
              <a:rPr lang="en-GB" sz="2400" baseline="30000" dirty="0" smtClean="0"/>
              <a:t>2  </a:t>
            </a:r>
            <a:r>
              <a:rPr lang="en-GB" sz="2400" dirty="0" smtClean="0"/>
              <a:t>is squared it is always positive, </a:t>
            </a:r>
          </a:p>
          <a:p>
            <a:r>
              <a:rPr lang="en-GB" sz="2400" dirty="0" smtClean="0"/>
              <a:t>the smallest value it can have is 0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49381" y="3214256"/>
            <a:ext cx="59014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Therefore the smallest possible value of </a:t>
            </a:r>
            <a:r>
              <a:rPr lang="en-GB" sz="24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GB" sz="2400" dirty="0" smtClean="0"/>
              <a:t> is </a:t>
            </a:r>
            <a:r>
              <a:rPr lang="en-GB" sz="2400" baseline="30000" dirty="0" smtClean="0">
                <a:solidFill>
                  <a:srgbClr val="FF0000"/>
                </a:solidFill>
              </a:rPr>
              <a:t>-</a:t>
            </a:r>
            <a:r>
              <a:rPr lang="en-GB" sz="2400" dirty="0" smtClean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49381" y="3629893"/>
            <a:ext cx="33441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This happens when </a:t>
            </a:r>
            <a:r>
              <a:rPr lang="en-GB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400" dirty="0" smtClean="0"/>
              <a:t> is</a:t>
            </a:r>
            <a:r>
              <a:rPr lang="en-GB" sz="2400" dirty="0" smtClean="0">
                <a:solidFill>
                  <a:srgbClr val="0000FF"/>
                </a:solidFill>
              </a:rPr>
              <a:t> </a:t>
            </a:r>
            <a:r>
              <a:rPr lang="en-GB" sz="2400" baseline="30000" dirty="0" smtClean="0">
                <a:solidFill>
                  <a:srgbClr val="0000FF"/>
                </a:solidFill>
              </a:rPr>
              <a:t>-</a:t>
            </a:r>
            <a:r>
              <a:rPr lang="en-GB" sz="2400" dirty="0" smtClean="0">
                <a:solidFill>
                  <a:srgbClr val="0000FF"/>
                </a:solidFill>
              </a:rPr>
              <a:t>4</a:t>
            </a:r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6979" y="3738361"/>
            <a:ext cx="4234296" cy="3119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" name="TextBox 44"/>
          <p:cNvSpPr txBox="1"/>
          <p:nvPr/>
        </p:nvSpPr>
        <p:spPr>
          <a:xfrm>
            <a:off x="346363" y="4211784"/>
            <a:ext cx="26843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The equation of the</a:t>
            </a:r>
          </a:p>
          <a:p>
            <a:r>
              <a:rPr lang="en-GB" sz="2400" dirty="0" smtClean="0"/>
              <a:t>line of symmetry is:</a:t>
            </a:r>
          </a:p>
          <a:p>
            <a:pPr algn="ctr"/>
            <a:r>
              <a:rPr lang="en-GB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400" dirty="0" smtClean="0"/>
              <a:t> =</a:t>
            </a:r>
            <a:r>
              <a:rPr lang="en-GB" sz="2400" dirty="0" smtClean="0">
                <a:solidFill>
                  <a:srgbClr val="0000FF"/>
                </a:solidFill>
              </a:rPr>
              <a:t> </a:t>
            </a:r>
            <a:r>
              <a:rPr lang="en-GB" sz="2400" baseline="30000" dirty="0" smtClean="0">
                <a:solidFill>
                  <a:srgbClr val="0000FF"/>
                </a:solidFill>
              </a:rPr>
              <a:t>-</a:t>
            </a:r>
            <a:r>
              <a:rPr lang="en-GB" sz="2400" dirty="0" smtClean="0">
                <a:solidFill>
                  <a:srgbClr val="0000FF"/>
                </a:solidFill>
              </a:rPr>
              <a:t>4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5929745" y="3685309"/>
            <a:ext cx="1942668" cy="307506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6307934" y="3738361"/>
            <a:ext cx="0" cy="3119639"/>
          </a:xfrm>
          <a:prstGeom prst="line">
            <a:avLst/>
          </a:prstGeom>
          <a:ln w="28575">
            <a:solidFill>
              <a:srgbClr val="0000FF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0" grpId="0"/>
      <p:bldP spid="34" grpId="0"/>
      <p:bldP spid="39" grpId="0"/>
      <p:bldP spid="41" grpId="0"/>
      <p:bldP spid="42" grpId="0"/>
      <p:bldP spid="4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38900" y="0"/>
            <a:ext cx="5733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Solving Quadratics (Completing the Square)</a:t>
            </a:r>
            <a:endParaRPr lang="en-GB" sz="2400" dirty="0"/>
          </a:p>
        </p:txBody>
      </p:sp>
      <p:sp>
        <p:nvSpPr>
          <p:cNvPr id="5" name="Rounded Rectangle 4">
            <a:hlinkClick r:id="rId2" action="ppaction://hlinksldjump"/>
          </p:cNvPr>
          <p:cNvSpPr/>
          <p:nvPr/>
        </p:nvSpPr>
        <p:spPr>
          <a:xfrm>
            <a:off x="7112000" y="393700"/>
            <a:ext cx="1828800" cy="698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Return to main page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0" y="1050637"/>
            <a:ext cx="17872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In summary</a:t>
            </a:r>
            <a:endParaRPr lang="en-GB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3241962" y="1483821"/>
            <a:ext cx="223058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7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GB" sz="2700" dirty="0" smtClean="0"/>
              <a:t> = </a:t>
            </a:r>
            <a:r>
              <a:rPr lang="en-GB" sz="27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7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sz="2700" dirty="0" smtClean="0"/>
              <a:t> +</a:t>
            </a:r>
            <a:r>
              <a:rPr lang="en-GB" sz="2700" dirty="0" smtClean="0">
                <a:solidFill>
                  <a:srgbClr val="0000FF"/>
                </a:solidFill>
              </a:rPr>
              <a:t>8</a:t>
            </a:r>
            <a:r>
              <a:rPr lang="en-GB" sz="27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700" dirty="0" smtClean="0"/>
              <a:t> + 10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376531" y="3077093"/>
            <a:ext cx="190789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7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GB" sz="2700" dirty="0" smtClean="0"/>
              <a:t> = (</a:t>
            </a:r>
            <a:r>
              <a:rPr lang="en-GB" sz="27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700" dirty="0" smtClean="0"/>
              <a:t>+</a:t>
            </a:r>
            <a:r>
              <a:rPr lang="en-GB" sz="2700" dirty="0" smtClean="0">
                <a:solidFill>
                  <a:srgbClr val="0000FF"/>
                </a:solidFill>
              </a:rPr>
              <a:t>4</a:t>
            </a:r>
            <a:r>
              <a:rPr lang="en-GB" sz="2700" dirty="0" smtClean="0"/>
              <a:t>)</a:t>
            </a:r>
            <a:r>
              <a:rPr lang="en-GB" sz="2700" baseline="30000" dirty="0" smtClean="0"/>
              <a:t>2 </a:t>
            </a:r>
            <a:r>
              <a:rPr lang="en-GB" sz="2700" dirty="0" smtClean="0"/>
              <a:t>- </a:t>
            </a:r>
            <a:r>
              <a:rPr lang="en-GB" sz="2700" dirty="0" smtClean="0">
                <a:solidFill>
                  <a:srgbClr val="FF0000"/>
                </a:solidFill>
              </a:rPr>
              <a:t>6</a:t>
            </a:r>
          </a:p>
        </p:txBody>
      </p:sp>
      <p:cxnSp>
        <p:nvCxnSpPr>
          <p:cNvPr id="15" name="Straight Arrow Connector 14"/>
          <p:cNvCxnSpPr>
            <a:stCxn id="30" idx="2"/>
          </p:cNvCxnSpPr>
          <p:nvPr/>
        </p:nvCxnSpPr>
        <p:spPr>
          <a:xfrm>
            <a:off x="4357253" y="1991652"/>
            <a:ext cx="103911" cy="1097912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566607" y="2092036"/>
            <a:ext cx="6992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rgbClr val="0000FF"/>
                </a:solidFill>
              </a:rPr>
              <a:t>½ of 8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126182" y="1911927"/>
            <a:ext cx="13854" cy="3048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996258" y="2175164"/>
            <a:ext cx="7216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rgbClr val="FF0000"/>
                </a:solidFill>
              </a:rPr>
              <a:t>10 - 4</a:t>
            </a:r>
            <a:r>
              <a:rPr lang="en-GB" sz="1600" b="1" baseline="30000" dirty="0" smtClean="0">
                <a:solidFill>
                  <a:srgbClr val="FF0000"/>
                </a:solidFill>
              </a:rPr>
              <a:t>2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4516581" y="2410691"/>
            <a:ext cx="942110" cy="70658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5098473" y="2729345"/>
            <a:ext cx="69273" cy="4572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4488873" y="3543361"/>
            <a:ext cx="6926" cy="54373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5098474" y="3532908"/>
            <a:ext cx="13853" cy="49876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105891" y="4128657"/>
            <a:ext cx="26843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The equation of the</a:t>
            </a:r>
          </a:p>
          <a:p>
            <a:r>
              <a:rPr lang="en-GB" sz="2400" dirty="0" smtClean="0"/>
              <a:t>line of symmetry is:</a:t>
            </a:r>
          </a:p>
          <a:p>
            <a:pPr algn="ctr"/>
            <a:r>
              <a:rPr lang="en-GB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400" dirty="0" smtClean="0"/>
              <a:t> =</a:t>
            </a:r>
            <a:r>
              <a:rPr lang="en-GB" sz="2400" dirty="0" smtClean="0">
                <a:solidFill>
                  <a:srgbClr val="0000FF"/>
                </a:solidFill>
              </a:rPr>
              <a:t> </a:t>
            </a:r>
            <a:r>
              <a:rPr lang="en-GB" sz="2400" baseline="30000" dirty="0" smtClean="0">
                <a:solidFill>
                  <a:srgbClr val="0000FF"/>
                </a:solidFill>
              </a:rPr>
              <a:t>-</a:t>
            </a:r>
            <a:r>
              <a:rPr lang="en-GB" sz="2400" dirty="0" smtClean="0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029200" y="4170220"/>
            <a:ext cx="19896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The minimum </a:t>
            </a:r>
          </a:p>
          <a:p>
            <a:pPr algn="ctr"/>
            <a:r>
              <a:rPr lang="en-GB" sz="24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GB" sz="2400" dirty="0" smtClean="0"/>
              <a:t> value</a:t>
            </a:r>
            <a:r>
              <a:rPr lang="en-GB" sz="2400" dirty="0" smtClean="0">
                <a:solidFill>
                  <a:srgbClr val="0000FF"/>
                </a:solidFill>
              </a:rPr>
              <a:t> </a:t>
            </a:r>
            <a:r>
              <a:rPr lang="en-GB" sz="2400" baseline="30000" dirty="0" smtClean="0">
                <a:solidFill>
                  <a:srgbClr val="FF0000"/>
                </a:solidFill>
              </a:rPr>
              <a:t>-</a:t>
            </a:r>
            <a:r>
              <a:rPr lang="en-GB" sz="2400" dirty="0" smtClean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951019" y="5583383"/>
            <a:ext cx="37697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Coordinates of the minimum</a:t>
            </a:r>
          </a:p>
          <a:p>
            <a:pPr algn="ctr"/>
            <a:r>
              <a:rPr lang="en-GB" sz="2400" dirty="0" smtClean="0"/>
              <a:t>(</a:t>
            </a:r>
            <a:r>
              <a:rPr lang="en-GB" sz="2400" baseline="30000" dirty="0" smtClean="0">
                <a:solidFill>
                  <a:srgbClr val="0000FF"/>
                </a:solidFill>
              </a:rPr>
              <a:t>-</a:t>
            </a:r>
            <a:r>
              <a:rPr lang="en-GB" sz="2400" dirty="0" smtClean="0">
                <a:solidFill>
                  <a:srgbClr val="0000FF"/>
                </a:solidFill>
              </a:rPr>
              <a:t>4 ,</a:t>
            </a:r>
            <a:r>
              <a:rPr lang="en-GB" sz="2400" baseline="30000" dirty="0" smtClean="0">
                <a:solidFill>
                  <a:srgbClr val="FF0000"/>
                </a:solidFill>
              </a:rPr>
              <a:t>-</a:t>
            </a:r>
            <a:r>
              <a:rPr lang="en-GB" sz="2400" dirty="0" smtClean="0">
                <a:solidFill>
                  <a:srgbClr val="FF0000"/>
                </a:solidFill>
              </a:rPr>
              <a:t>6</a:t>
            </a:r>
            <a:r>
              <a:rPr lang="en-GB" sz="24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0" grpId="0"/>
      <p:bldP spid="34" grpId="0"/>
      <p:bldP spid="16" grpId="0"/>
      <p:bldP spid="19" grpId="0"/>
      <p:bldP spid="35" grpId="0"/>
      <p:bldP spid="36" grpId="0"/>
      <p:bldP spid="3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38900" y="0"/>
            <a:ext cx="5733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Solving Quadratics (Completing the Square)</a:t>
            </a:r>
            <a:endParaRPr lang="en-GB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86772" y="1286163"/>
            <a:ext cx="844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For each equation identify the equation for the line of symmetry and the minimum</a:t>
            </a:r>
            <a:endParaRPr lang="en-GB" dirty="0"/>
          </a:p>
        </p:txBody>
      </p:sp>
      <p:sp>
        <p:nvSpPr>
          <p:cNvPr id="5" name="Rounded Rectangle 4">
            <a:hlinkClick r:id="rId2" action="ppaction://hlinksldjump"/>
          </p:cNvPr>
          <p:cNvSpPr/>
          <p:nvPr/>
        </p:nvSpPr>
        <p:spPr>
          <a:xfrm>
            <a:off x="7112000" y="393700"/>
            <a:ext cx="1828800" cy="698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Return to main page</a:t>
            </a:r>
            <a:endParaRPr lang="en-GB" dirty="0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698" y="948604"/>
            <a:ext cx="508635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8125" y="1792432"/>
            <a:ext cx="8905875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1113" y="3927331"/>
            <a:ext cx="658177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30525" y="1184275"/>
            <a:ext cx="226695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0513" y="2376488"/>
            <a:ext cx="8562975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006600" y="463203"/>
            <a:ext cx="4792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Solving Quadratics (Equation)</a:t>
            </a:r>
            <a:endParaRPr lang="en-GB" sz="2400" dirty="0"/>
          </a:p>
        </p:txBody>
      </p:sp>
      <p:sp>
        <p:nvSpPr>
          <p:cNvPr id="5" name="Rounded Rectangle 4">
            <a:hlinkClick r:id="rId4" action="ppaction://hlinksldjump"/>
          </p:cNvPr>
          <p:cNvSpPr/>
          <p:nvPr/>
        </p:nvSpPr>
        <p:spPr>
          <a:xfrm>
            <a:off x="7112000" y="393700"/>
            <a:ext cx="1828800" cy="698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Return to main page</a:t>
            </a:r>
            <a:endParaRPr lang="en-GB" dirty="0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829175"/>
            <a:ext cx="88011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04913"/>
            <a:ext cx="9039225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95600"/>
            <a:ext cx="89058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737087"/>
            <a:ext cx="9144000" cy="1331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084909" y="317500"/>
            <a:ext cx="58591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Plotting graphs by substitution into equations</a:t>
            </a:r>
            <a:endParaRPr lang="en-GB" sz="2400" dirty="0"/>
          </a:p>
        </p:txBody>
      </p:sp>
      <p:sp>
        <p:nvSpPr>
          <p:cNvPr id="6" name="Rounded Rectangle 5">
            <a:hlinkClick r:id="rId5" action="ppaction://hlinksldjump"/>
          </p:cNvPr>
          <p:cNvSpPr/>
          <p:nvPr/>
        </p:nvSpPr>
        <p:spPr>
          <a:xfrm>
            <a:off x="7112000" y="393700"/>
            <a:ext cx="1828800" cy="698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Return to main page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04913"/>
            <a:ext cx="9039225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084909" y="317500"/>
            <a:ext cx="58591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Plotting graphs by substitution into equations</a:t>
            </a:r>
            <a:endParaRPr lang="en-GB" sz="2400" dirty="0"/>
          </a:p>
        </p:txBody>
      </p:sp>
      <p:sp>
        <p:nvSpPr>
          <p:cNvPr id="6" name="Rounded Rectangle 5">
            <a:hlinkClick r:id="rId3" action="ppaction://hlinksldjump"/>
          </p:cNvPr>
          <p:cNvSpPr/>
          <p:nvPr/>
        </p:nvSpPr>
        <p:spPr>
          <a:xfrm>
            <a:off x="7112000" y="393700"/>
            <a:ext cx="1828800" cy="698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Return to main page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871727" y="2064327"/>
            <a:ext cx="6083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18                   4         0         -2                              4        10       18    </a:t>
            </a: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53479" y="2543175"/>
            <a:ext cx="5381625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77637"/>
            <a:ext cx="89058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084909" y="317500"/>
            <a:ext cx="58591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Plotting graphs by substitution into equations</a:t>
            </a:r>
            <a:endParaRPr lang="en-GB" sz="2400" dirty="0"/>
          </a:p>
        </p:txBody>
      </p:sp>
      <p:sp>
        <p:nvSpPr>
          <p:cNvPr id="6" name="Rounded Rectangle 5">
            <a:hlinkClick r:id="rId3" action="ppaction://hlinksldjump"/>
          </p:cNvPr>
          <p:cNvSpPr/>
          <p:nvPr/>
        </p:nvSpPr>
        <p:spPr>
          <a:xfrm>
            <a:off x="7112000" y="393700"/>
            <a:ext cx="1828800" cy="698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Return to main page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425908" y="2050472"/>
            <a:ext cx="6083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6         0         -4                  -6        -4        0         6         14</a:t>
            </a: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22726" y="2533650"/>
            <a:ext cx="5781675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15015"/>
            <a:ext cx="9144000" cy="1331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084909" y="317500"/>
            <a:ext cx="58591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Plotting graphs by substitution into equations</a:t>
            </a:r>
            <a:endParaRPr lang="en-GB" sz="2400" dirty="0"/>
          </a:p>
        </p:txBody>
      </p:sp>
      <p:sp>
        <p:nvSpPr>
          <p:cNvPr id="6" name="Rounded Rectangle 5">
            <a:hlinkClick r:id="rId3" action="ppaction://hlinksldjump"/>
          </p:cNvPr>
          <p:cNvSpPr/>
          <p:nvPr/>
        </p:nvSpPr>
        <p:spPr>
          <a:xfrm>
            <a:off x="7112000" y="393700"/>
            <a:ext cx="1828800" cy="698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Return to main page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857872" y="2216727"/>
            <a:ext cx="6360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18      9                     -3       -6                  -6        -3        2         9        18</a:t>
            </a: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85" y="2613690"/>
            <a:ext cx="5501552" cy="4244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31627" y="317500"/>
            <a:ext cx="57656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Sketching graphs by using all the information</a:t>
            </a:r>
            <a:endParaRPr lang="en-GB" sz="2400" dirty="0"/>
          </a:p>
        </p:txBody>
      </p:sp>
      <p:sp>
        <p:nvSpPr>
          <p:cNvPr id="6" name="Rounded Rectangle 5">
            <a:hlinkClick r:id="rId2" action="ppaction://hlinksldjump"/>
          </p:cNvPr>
          <p:cNvSpPr/>
          <p:nvPr/>
        </p:nvSpPr>
        <p:spPr>
          <a:xfrm>
            <a:off x="7112000" y="393700"/>
            <a:ext cx="1828800" cy="698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Return to main page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314796" y="1273465"/>
            <a:ext cx="55705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Sketch the graph of the following equation:</a:t>
            </a:r>
          </a:p>
          <a:p>
            <a:pPr algn="ctr"/>
            <a:endParaRPr lang="en-GB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872302" y="1787236"/>
            <a:ext cx="1959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i="1" dirty="0" smtClean="0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GB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4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+ 5</a:t>
            </a:r>
            <a:r>
              <a:rPr lang="en-GB" sz="24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GB" sz="2400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00380" y="6151418"/>
            <a:ext cx="15279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i="1" dirty="0" smtClean="0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en-GB" sz="16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GB" sz="16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16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GB" sz="1600" dirty="0" smtClean="0">
                <a:latin typeface="Times New Roman" pitchFamily="18" charset="0"/>
                <a:cs typeface="Times New Roman" pitchFamily="18" charset="0"/>
              </a:rPr>
              <a:t>- 10</a:t>
            </a:r>
            <a:r>
              <a:rPr lang="en-GB" sz="16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GB" sz="1600" dirty="0" smtClean="0">
                <a:latin typeface="Times New Roman" pitchFamily="18" charset="0"/>
                <a:cs typeface="Times New Roman" pitchFamily="18" charset="0"/>
              </a:rPr>
              <a:t>+ 25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974440" y="6109854"/>
            <a:ext cx="14253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i="1" dirty="0" smtClean="0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en-GB" sz="16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GB" sz="16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16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GB" sz="1600" dirty="0" smtClean="0">
                <a:latin typeface="Times New Roman" pitchFamily="18" charset="0"/>
                <a:cs typeface="Times New Roman" pitchFamily="18" charset="0"/>
              </a:rPr>
              <a:t>+ 4</a:t>
            </a:r>
            <a:r>
              <a:rPr lang="en-GB" sz="16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GB" sz="1600" dirty="0" smtClean="0">
                <a:latin typeface="Times New Roman" pitchFamily="18" charset="0"/>
                <a:cs typeface="Times New Roman" pitchFamily="18" charset="0"/>
              </a:rPr>
              <a:t>- 21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868" y="2880594"/>
            <a:ext cx="18406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Factorises to:</a:t>
            </a:r>
          </a:p>
          <a:p>
            <a:pPr algn="ctr"/>
            <a:r>
              <a:rPr lang="en-GB" sz="2400" dirty="0" smtClean="0"/>
              <a:t>(</a:t>
            </a:r>
            <a:r>
              <a:rPr lang="en-GB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400" dirty="0" smtClean="0"/>
              <a:t>+1)(</a:t>
            </a:r>
            <a:r>
              <a:rPr lang="en-GB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400" dirty="0" smtClean="0"/>
              <a:t>+4)</a:t>
            </a:r>
            <a:endParaRPr lang="en-GB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3767284"/>
            <a:ext cx="184531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Solutions for:</a:t>
            </a:r>
          </a:p>
          <a:p>
            <a:pPr algn="ctr"/>
            <a:r>
              <a:rPr lang="en-GB" sz="2400" dirty="0" smtClean="0"/>
              <a:t>(</a:t>
            </a:r>
            <a:r>
              <a:rPr lang="en-GB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400" dirty="0" smtClean="0"/>
              <a:t>+1)(</a:t>
            </a:r>
            <a:r>
              <a:rPr lang="en-GB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400" dirty="0" smtClean="0"/>
              <a:t>+4)=0</a:t>
            </a:r>
          </a:p>
          <a:p>
            <a:pPr algn="ctr"/>
            <a:r>
              <a:rPr lang="en-GB" sz="2400" dirty="0" smtClean="0"/>
              <a:t>Are</a:t>
            </a:r>
          </a:p>
          <a:p>
            <a:pPr algn="ctr"/>
            <a:r>
              <a:rPr lang="en-GB" sz="24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GB" sz="2400" dirty="0" smtClean="0"/>
              <a:t>= </a:t>
            </a:r>
            <a:r>
              <a:rPr lang="en-GB" sz="2400" baseline="30000" dirty="0" smtClean="0">
                <a:solidFill>
                  <a:srgbClr val="FF0000"/>
                </a:solidFill>
              </a:rPr>
              <a:t>-</a:t>
            </a:r>
            <a:r>
              <a:rPr lang="en-GB" sz="2400" dirty="0" smtClean="0">
                <a:solidFill>
                  <a:srgbClr val="FF0000"/>
                </a:solidFill>
              </a:rPr>
              <a:t>1  </a:t>
            </a:r>
            <a:r>
              <a:rPr lang="en-GB" sz="24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GB" sz="2400" dirty="0" smtClean="0"/>
              <a:t>= </a:t>
            </a:r>
            <a:r>
              <a:rPr lang="en-GB" sz="2400" baseline="30000" dirty="0" smtClean="0">
                <a:solidFill>
                  <a:srgbClr val="FF0000"/>
                </a:solidFill>
              </a:rPr>
              <a:t>-</a:t>
            </a:r>
            <a:r>
              <a:rPr lang="en-GB" sz="2400" dirty="0" smtClean="0">
                <a:solidFill>
                  <a:srgbClr val="FF0000"/>
                </a:solidFill>
              </a:rPr>
              <a:t>4</a:t>
            </a:r>
          </a:p>
          <a:p>
            <a:pPr algn="ctr"/>
            <a:endParaRPr lang="en-GB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2348361" y="2908304"/>
            <a:ext cx="31060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Completing the square:</a:t>
            </a:r>
          </a:p>
          <a:p>
            <a:pPr algn="ctr"/>
            <a:r>
              <a:rPr lang="en-GB" sz="2400" dirty="0" smtClean="0"/>
              <a:t>(</a:t>
            </a:r>
            <a:r>
              <a:rPr lang="en-GB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400" dirty="0" smtClean="0"/>
              <a:t>+2½)</a:t>
            </a:r>
            <a:r>
              <a:rPr lang="en-GB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sz="2400" dirty="0" smtClean="0"/>
              <a:t>-2¼ = 0</a:t>
            </a:r>
            <a:endParaRPr lang="en-GB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2148323" y="3753430"/>
            <a:ext cx="300736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Line of symmetry</a:t>
            </a:r>
          </a:p>
          <a:p>
            <a:pPr algn="ctr"/>
            <a:r>
              <a:rPr lang="en-GB" sz="24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GB" sz="2400" dirty="0" smtClean="0"/>
              <a:t>= </a:t>
            </a:r>
            <a:r>
              <a:rPr lang="en-GB" sz="2400" baseline="30000" dirty="0" smtClean="0"/>
              <a:t>-</a:t>
            </a:r>
            <a:r>
              <a:rPr lang="en-GB" sz="2400" dirty="0" smtClean="0"/>
              <a:t>2½  </a:t>
            </a:r>
          </a:p>
          <a:p>
            <a:pPr algn="ctr"/>
            <a:r>
              <a:rPr lang="en-GB" sz="2400" dirty="0" smtClean="0"/>
              <a:t>minimum coordinates </a:t>
            </a:r>
          </a:p>
          <a:p>
            <a:pPr algn="ctr"/>
            <a:r>
              <a:rPr lang="en-GB" sz="2400" dirty="0" smtClean="0">
                <a:solidFill>
                  <a:srgbClr val="FF0066"/>
                </a:solidFill>
              </a:rPr>
              <a:t>(</a:t>
            </a:r>
            <a:r>
              <a:rPr lang="en-GB" sz="2400" baseline="30000" dirty="0" smtClean="0">
                <a:solidFill>
                  <a:srgbClr val="FF0066"/>
                </a:solidFill>
              </a:rPr>
              <a:t>-</a:t>
            </a:r>
            <a:r>
              <a:rPr lang="en-GB" sz="2400" dirty="0" smtClean="0">
                <a:solidFill>
                  <a:srgbClr val="FF0066"/>
                </a:solidFill>
              </a:rPr>
              <a:t>2½, 2¼)</a:t>
            </a:r>
          </a:p>
          <a:p>
            <a:pPr algn="ctr"/>
            <a:endParaRPr lang="en-GB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266929" y="2326411"/>
            <a:ext cx="29231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Crosses the </a:t>
            </a:r>
            <a:r>
              <a:rPr lang="en-GB" sz="24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GB" sz="2400" dirty="0" smtClean="0"/>
              <a:t>-axis at </a:t>
            </a:r>
            <a:r>
              <a:rPr lang="en-GB" sz="2400" dirty="0" smtClean="0">
                <a:solidFill>
                  <a:srgbClr val="00FF00"/>
                </a:solidFill>
              </a:rPr>
              <a:t>4</a:t>
            </a:r>
            <a:endParaRPr lang="en-GB" sz="2400" dirty="0">
              <a:solidFill>
                <a:srgbClr val="00FF00"/>
              </a:solidFill>
            </a:endParaRPr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40306" y="3200400"/>
            <a:ext cx="3442189" cy="2712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Oval 16"/>
          <p:cNvSpPr/>
          <p:nvPr/>
        </p:nvSpPr>
        <p:spPr>
          <a:xfrm>
            <a:off x="6179127" y="5403273"/>
            <a:ext cx="3048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7647708" y="5417127"/>
            <a:ext cx="3048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6913417" y="5694218"/>
            <a:ext cx="304800" cy="304800"/>
          </a:xfrm>
          <a:prstGeom prst="ellipse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8146472" y="4779818"/>
            <a:ext cx="304800" cy="304800"/>
          </a:xfrm>
          <a:prstGeom prst="ellipse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5652654" y="4793672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5" name="Straight Arrow Connector 24"/>
          <p:cNvCxnSpPr>
            <a:endCxn id="21" idx="7"/>
          </p:cNvCxnSpPr>
          <p:nvPr/>
        </p:nvCxnSpPr>
        <p:spPr>
          <a:xfrm flipH="1">
            <a:off x="5912817" y="2355273"/>
            <a:ext cx="945183" cy="248303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265525" y="1952339"/>
            <a:ext cx="35339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Using the line of symmetry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963" y="223838"/>
            <a:ext cx="37592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33438"/>
            <a:ext cx="898525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747963"/>
            <a:ext cx="899795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486593"/>
            <a:ext cx="8975725" cy="28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8" name="Group 77"/>
          <p:cNvGrpSpPr/>
          <p:nvPr/>
        </p:nvGrpSpPr>
        <p:grpSpPr>
          <a:xfrm>
            <a:off x="307975" y="1171575"/>
            <a:ext cx="8540750" cy="1287463"/>
            <a:chOff x="307975" y="1171575"/>
            <a:chExt cx="8540750" cy="1287463"/>
          </a:xfrm>
        </p:grpSpPr>
        <p:grpSp>
          <p:nvGrpSpPr>
            <p:cNvPr id="2" name="Group 39"/>
            <p:cNvGrpSpPr>
              <a:grpSpLocks/>
            </p:cNvGrpSpPr>
            <p:nvPr/>
          </p:nvGrpSpPr>
          <p:grpSpPr bwMode="auto">
            <a:xfrm>
              <a:off x="307975" y="1171575"/>
              <a:ext cx="1692275" cy="1187450"/>
              <a:chOff x="894" y="1057"/>
              <a:chExt cx="1066" cy="748"/>
            </a:xfrm>
          </p:grpSpPr>
          <p:sp>
            <p:nvSpPr>
              <p:cNvPr id="4148" name="Line 37"/>
              <p:cNvSpPr>
                <a:spLocks noChangeShapeType="1"/>
              </p:cNvSpPr>
              <p:nvPr/>
            </p:nvSpPr>
            <p:spPr bwMode="auto">
              <a:xfrm>
                <a:off x="1049" y="1057"/>
                <a:ext cx="0" cy="7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49" name="Line 38"/>
              <p:cNvSpPr>
                <a:spLocks noChangeShapeType="1"/>
              </p:cNvSpPr>
              <p:nvPr/>
            </p:nvSpPr>
            <p:spPr bwMode="auto">
              <a:xfrm>
                <a:off x="894" y="1264"/>
                <a:ext cx="106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" name="Group 39"/>
            <p:cNvGrpSpPr>
              <a:grpSpLocks/>
            </p:cNvGrpSpPr>
            <p:nvPr/>
          </p:nvGrpSpPr>
          <p:grpSpPr bwMode="auto">
            <a:xfrm>
              <a:off x="2584450" y="1182688"/>
              <a:ext cx="1692275" cy="1187450"/>
              <a:chOff x="894" y="1057"/>
              <a:chExt cx="1066" cy="748"/>
            </a:xfrm>
          </p:grpSpPr>
          <p:sp>
            <p:nvSpPr>
              <p:cNvPr id="4146" name="Line 37"/>
              <p:cNvSpPr>
                <a:spLocks noChangeShapeType="1"/>
              </p:cNvSpPr>
              <p:nvPr/>
            </p:nvSpPr>
            <p:spPr bwMode="auto">
              <a:xfrm>
                <a:off x="1049" y="1057"/>
                <a:ext cx="0" cy="7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47" name="Line 38"/>
              <p:cNvSpPr>
                <a:spLocks noChangeShapeType="1"/>
              </p:cNvSpPr>
              <p:nvPr/>
            </p:nvSpPr>
            <p:spPr bwMode="auto">
              <a:xfrm>
                <a:off x="894" y="1264"/>
                <a:ext cx="106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4" name="Group 39"/>
            <p:cNvGrpSpPr>
              <a:grpSpLocks/>
            </p:cNvGrpSpPr>
            <p:nvPr/>
          </p:nvGrpSpPr>
          <p:grpSpPr bwMode="auto">
            <a:xfrm>
              <a:off x="5184775" y="1222375"/>
              <a:ext cx="1692275" cy="1187450"/>
              <a:chOff x="894" y="1057"/>
              <a:chExt cx="1066" cy="748"/>
            </a:xfrm>
          </p:grpSpPr>
          <p:sp>
            <p:nvSpPr>
              <p:cNvPr id="4144" name="Line 37"/>
              <p:cNvSpPr>
                <a:spLocks noChangeShapeType="1"/>
              </p:cNvSpPr>
              <p:nvPr/>
            </p:nvSpPr>
            <p:spPr bwMode="auto">
              <a:xfrm>
                <a:off x="1049" y="1057"/>
                <a:ext cx="0" cy="7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45" name="Line 38"/>
              <p:cNvSpPr>
                <a:spLocks noChangeShapeType="1"/>
              </p:cNvSpPr>
              <p:nvPr/>
            </p:nvSpPr>
            <p:spPr bwMode="auto">
              <a:xfrm>
                <a:off x="894" y="1264"/>
                <a:ext cx="106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7" name="Group 39"/>
            <p:cNvGrpSpPr>
              <a:grpSpLocks/>
            </p:cNvGrpSpPr>
            <p:nvPr/>
          </p:nvGrpSpPr>
          <p:grpSpPr bwMode="auto">
            <a:xfrm>
              <a:off x="7156450" y="1271588"/>
              <a:ext cx="1692275" cy="1187450"/>
              <a:chOff x="894" y="1057"/>
              <a:chExt cx="1066" cy="748"/>
            </a:xfrm>
          </p:grpSpPr>
          <p:sp>
            <p:nvSpPr>
              <p:cNvPr id="4138" name="Line 37"/>
              <p:cNvSpPr>
                <a:spLocks noChangeShapeType="1"/>
              </p:cNvSpPr>
              <p:nvPr/>
            </p:nvSpPr>
            <p:spPr bwMode="auto">
              <a:xfrm>
                <a:off x="1049" y="1057"/>
                <a:ext cx="0" cy="7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39" name="Line 38"/>
              <p:cNvSpPr>
                <a:spLocks noChangeShapeType="1"/>
              </p:cNvSpPr>
              <p:nvPr/>
            </p:nvSpPr>
            <p:spPr bwMode="auto">
              <a:xfrm>
                <a:off x="894" y="1264"/>
                <a:ext cx="106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54" name="Rounded Rectangle 53">
            <a:hlinkClick r:id="rId6" action="ppaction://hlinksldjump"/>
          </p:cNvPr>
          <p:cNvSpPr/>
          <p:nvPr/>
        </p:nvSpPr>
        <p:spPr>
          <a:xfrm>
            <a:off x="7054056" y="90488"/>
            <a:ext cx="1828800" cy="698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Return to main page</a:t>
            </a:r>
            <a:endParaRPr lang="en-GB" dirty="0"/>
          </a:p>
        </p:txBody>
      </p:sp>
      <p:grpSp>
        <p:nvGrpSpPr>
          <p:cNvPr id="79" name="Group 78"/>
          <p:cNvGrpSpPr/>
          <p:nvPr/>
        </p:nvGrpSpPr>
        <p:grpSpPr>
          <a:xfrm>
            <a:off x="353695" y="3000375"/>
            <a:ext cx="8540750" cy="1287463"/>
            <a:chOff x="307975" y="1171575"/>
            <a:chExt cx="8540750" cy="1287463"/>
          </a:xfrm>
        </p:grpSpPr>
        <p:grpSp>
          <p:nvGrpSpPr>
            <p:cNvPr id="80" name="Group 39"/>
            <p:cNvGrpSpPr>
              <a:grpSpLocks/>
            </p:cNvGrpSpPr>
            <p:nvPr/>
          </p:nvGrpSpPr>
          <p:grpSpPr bwMode="auto">
            <a:xfrm>
              <a:off x="307975" y="1171575"/>
              <a:ext cx="1692275" cy="1187450"/>
              <a:chOff x="894" y="1057"/>
              <a:chExt cx="1066" cy="748"/>
            </a:xfrm>
          </p:grpSpPr>
          <p:sp>
            <p:nvSpPr>
              <p:cNvPr id="90" name="Line 37"/>
              <p:cNvSpPr>
                <a:spLocks noChangeShapeType="1"/>
              </p:cNvSpPr>
              <p:nvPr/>
            </p:nvSpPr>
            <p:spPr bwMode="auto">
              <a:xfrm>
                <a:off x="1049" y="1057"/>
                <a:ext cx="0" cy="7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1" name="Line 38"/>
              <p:cNvSpPr>
                <a:spLocks noChangeShapeType="1"/>
              </p:cNvSpPr>
              <p:nvPr/>
            </p:nvSpPr>
            <p:spPr bwMode="auto">
              <a:xfrm>
                <a:off x="894" y="1264"/>
                <a:ext cx="106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81" name="Group 39"/>
            <p:cNvGrpSpPr>
              <a:grpSpLocks/>
            </p:cNvGrpSpPr>
            <p:nvPr/>
          </p:nvGrpSpPr>
          <p:grpSpPr bwMode="auto">
            <a:xfrm>
              <a:off x="2584450" y="1182688"/>
              <a:ext cx="1692275" cy="1187450"/>
              <a:chOff x="894" y="1057"/>
              <a:chExt cx="1066" cy="748"/>
            </a:xfrm>
          </p:grpSpPr>
          <p:sp>
            <p:nvSpPr>
              <p:cNvPr id="88" name="Line 37"/>
              <p:cNvSpPr>
                <a:spLocks noChangeShapeType="1"/>
              </p:cNvSpPr>
              <p:nvPr/>
            </p:nvSpPr>
            <p:spPr bwMode="auto">
              <a:xfrm>
                <a:off x="1049" y="1057"/>
                <a:ext cx="0" cy="7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9" name="Line 38"/>
              <p:cNvSpPr>
                <a:spLocks noChangeShapeType="1"/>
              </p:cNvSpPr>
              <p:nvPr/>
            </p:nvSpPr>
            <p:spPr bwMode="auto">
              <a:xfrm>
                <a:off x="894" y="1264"/>
                <a:ext cx="106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82" name="Group 39"/>
            <p:cNvGrpSpPr>
              <a:grpSpLocks/>
            </p:cNvGrpSpPr>
            <p:nvPr/>
          </p:nvGrpSpPr>
          <p:grpSpPr bwMode="auto">
            <a:xfrm>
              <a:off x="5184775" y="1222375"/>
              <a:ext cx="1692275" cy="1187450"/>
              <a:chOff x="894" y="1057"/>
              <a:chExt cx="1066" cy="748"/>
            </a:xfrm>
          </p:grpSpPr>
          <p:sp>
            <p:nvSpPr>
              <p:cNvPr id="86" name="Line 37"/>
              <p:cNvSpPr>
                <a:spLocks noChangeShapeType="1"/>
              </p:cNvSpPr>
              <p:nvPr/>
            </p:nvSpPr>
            <p:spPr bwMode="auto">
              <a:xfrm>
                <a:off x="1049" y="1057"/>
                <a:ext cx="0" cy="7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7" name="Line 38"/>
              <p:cNvSpPr>
                <a:spLocks noChangeShapeType="1"/>
              </p:cNvSpPr>
              <p:nvPr/>
            </p:nvSpPr>
            <p:spPr bwMode="auto">
              <a:xfrm>
                <a:off x="894" y="1264"/>
                <a:ext cx="106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83" name="Group 39"/>
            <p:cNvGrpSpPr>
              <a:grpSpLocks/>
            </p:cNvGrpSpPr>
            <p:nvPr/>
          </p:nvGrpSpPr>
          <p:grpSpPr bwMode="auto">
            <a:xfrm>
              <a:off x="7156450" y="1271588"/>
              <a:ext cx="1692275" cy="1187450"/>
              <a:chOff x="894" y="1057"/>
              <a:chExt cx="1066" cy="748"/>
            </a:xfrm>
          </p:grpSpPr>
          <p:sp>
            <p:nvSpPr>
              <p:cNvPr id="84" name="Line 37"/>
              <p:cNvSpPr>
                <a:spLocks noChangeShapeType="1"/>
              </p:cNvSpPr>
              <p:nvPr/>
            </p:nvSpPr>
            <p:spPr bwMode="auto">
              <a:xfrm>
                <a:off x="1049" y="1057"/>
                <a:ext cx="0" cy="7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5" name="Line 38"/>
              <p:cNvSpPr>
                <a:spLocks noChangeShapeType="1"/>
              </p:cNvSpPr>
              <p:nvPr/>
            </p:nvSpPr>
            <p:spPr bwMode="auto">
              <a:xfrm>
                <a:off x="894" y="1264"/>
                <a:ext cx="106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92" name="Group 91"/>
          <p:cNvGrpSpPr/>
          <p:nvPr/>
        </p:nvGrpSpPr>
        <p:grpSpPr>
          <a:xfrm>
            <a:off x="307975" y="4813935"/>
            <a:ext cx="8540750" cy="1287463"/>
            <a:chOff x="307975" y="1171575"/>
            <a:chExt cx="8540750" cy="1287463"/>
          </a:xfrm>
        </p:grpSpPr>
        <p:grpSp>
          <p:nvGrpSpPr>
            <p:cNvPr id="93" name="Group 39"/>
            <p:cNvGrpSpPr>
              <a:grpSpLocks/>
            </p:cNvGrpSpPr>
            <p:nvPr/>
          </p:nvGrpSpPr>
          <p:grpSpPr bwMode="auto">
            <a:xfrm>
              <a:off x="307975" y="1171575"/>
              <a:ext cx="1692275" cy="1187450"/>
              <a:chOff x="894" y="1057"/>
              <a:chExt cx="1066" cy="748"/>
            </a:xfrm>
          </p:grpSpPr>
          <p:sp>
            <p:nvSpPr>
              <p:cNvPr id="103" name="Line 37"/>
              <p:cNvSpPr>
                <a:spLocks noChangeShapeType="1"/>
              </p:cNvSpPr>
              <p:nvPr/>
            </p:nvSpPr>
            <p:spPr bwMode="auto">
              <a:xfrm>
                <a:off x="1049" y="1057"/>
                <a:ext cx="0" cy="7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" name="Line 38"/>
              <p:cNvSpPr>
                <a:spLocks noChangeShapeType="1"/>
              </p:cNvSpPr>
              <p:nvPr/>
            </p:nvSpPr>
            <p:spPr bwMode="auto">
              <a:xfrm>
                <a:off x="894" y="1264"/>
                <a:ext cx="106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94" name="Group 39"/>
            <p:cNvGrpSpPr>
              <a:grpSpLocks/>
            </p:cNvGrpSpPr>
            <p:nvPr/>
          </p:nvGrpSpPr>
          <p:grpSpPr bwMode="auto">
            <a:xfrm>
              <a:off x="2584450" y="1182688"/>
              <a:ext cx="1692275" cy="1187450"/>
              <a:chOff x="894" y="1057"/>
              <a:chExt cx="1066" cy="748"/>
            </a:xfrm>
          </p:grpSpPr>
          <p:sp>
            <p:nvSpPr>
              <p:cNvPr id="101" name="Line 37"/>
              <p:cNvSpPr>
                <a:spLocks noChangeShapeType="1"/>
              </p:cNvSpPr>
              <p:nvPr/>
            </p:nvSpPr>
            <p:spPr bwMode="auto">
              <a:xfrm>
                <a:off x="1049" y="1057"/>
                <a:ext cx="0" cy="7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2" name="Line 38"/>
              <p:cNvSpPr>
                <a:spLocks noChangeShapeType="1"/>
              </p:cNvSpPr>
              <p:nvPr/>
            </p:nvSpPr>
            <p:spPr bwMode="auto">
              <a:xfrm>
                <a:off x="894" y="1264"/>
                <a:ext cx="106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95" name="Group 39"/>
            <p:cNvGrpSpPr>
              <a:grpSpLocks/>
            </p:cNvGrpSpPr>
            <p:nvPr/>
          </p:nvGrpSpPr>
          <p:grpSpPr bwMode="auto">
            <a:xfrm>
              <a:off x="5184775" y="1222375"/>
              <a:ext cx="1692275" cy="1187450"/>
              <a:chOff x="894" y="1057"/>
              <a:chExt cx="1066" cy="748"/>
            </a:xfrm>
          </p:grpSpPr>
          <p:sp>
            <p:nvSpPr>
              <p:cNvPr id="99" name="Line 37"/>
              <p:cNvSpPr>
                <a:spLocks noChangeShapeType="1"/>
              </p:cNvSpPr>
              <p:nvPr/>
            </p:nvSpPr>
            <p:spPr bwMode="auto">
              <a:xfrm>
                <a:off x="1049" y="1057"/>
                <a:ext cx="0" cy="7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0" name="Line 38"/>
              <p:cNvSpPr>
                <a:spLocks noChangeShapeType="1"/>
              </p:cNvSpPr>
              <p:nvPr/>
            </p:nvSpPr>
            <p:spPr bwMode="auto">
              <a:xfrm>
                <a:off x="894" y="1264"/>
                <a:ext cx="106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96" name="Group 39"/>
            <p:cNvGrpSpPr>
              <a:grpSpLocks/>
            </p:cNvGrpSpPr>
            <p:nvPr/>
          </p:nvGrpSpPr>
          <p:grpSpPr bwMode="auto">
            <a:xfrm>
              <a:off x="7156450" y="1271588"/>
              <a:ext cx="1692275" cy="1187450"/>
              <a:chOff x="894" y="1057"/>
              <a:chExt cx="1066" cy="748"/>
            </a:xfrm>
          </p:grpSpPr>
          <p:sp>
            <p:nvSpPr>
              <p:cNvPr id="97" name="Line 37"/>
              <p:cNvSpPr>
                <a:spLocks noChangeShapeType="1"/>
              </p:cNvSpPr>
              <p:nvPr/>
            </p:nvSpPr>
            <p:spPr bwMode="auto">
              <a:xfrm>
                <a:off x="1049" y="1057"/>
                <a:ext cx="0" cy="7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8" name="Line 38"/>
              <p:cNvSpPr>
                <a:spLocks noChangeShapeType="1"/>
              </p:cNvSpPr>
              <p:nvPr/>
            </p:nvSpPr>
            <p:spPr bwMode="auto">
              <a:xfrm>
                <a:off x="894" y="1264"/>
                <a:ext cx="106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105" name="Text Box 96"/>
          <p:cNvSpPr txBox="1">
            <a:spLocks noChangeArrowheads="1"/>
          </p:cNvSpPr>
          <p:nvPr/>
        </p:nvSpPr>
        <p:spPr bwMode="auto">
          <a:xfrm>
            <a:off x="2501900" y="1128713"/>
            <a:ext cx="2116138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dirty="0">
                <a:solidFill>
                  <a:srgbClr val="FF0000"/>
                </a:solidFill>
              </a:rPr>
              <a:t>x  </a:t>
            </a:r>
            <a:r>
              <a:rPr lang="en-GB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sz="2400" dirty="0">
                <a:solidFill>
                  <a:srgbClr val="FF0000"/>
                </a:solidFill>
              </a:rPr>
              <a:t>       6</a:t>
            </a:r>
          </a:p>
          <a:p>
            <a:pPr marL="342900" indent="-342900">
              <a:defRPr/>
            </a:pPr>
            <a:r>
              <a:rPr lang="en-GB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sz="2400" dirty="0">
                <a:solidFill>
                  <a:srgbClr val="FF0000"/>
                </a:solidFill>
              </a:rPr>
              <a:t>   </a:t>
            </a:r>
            <a:r>
              <a:rPr lang="en-GB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sz="2400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       </a:t>
            </a:r>
            <a:r>
              <a:rPr lang="en-GB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GB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GB" sz="2400" baseline="30000" dirty="0">
              <a:solidFill>
                <a:srgbClr val="FF0000"/>
              </a:solidFill>
            </a:endParaRPr>
          </a:p>
          <a:p>
            <a:pPr marL="457200" indent="-457200">
              <a:defRPr/>
            </a:pPr>
            <a:r>
              <a:rPr lang="en-GB" sz="2400" dirty="0">
                <a:solidFill>
                  <a:srgbClr val="FF0000"/>
                </a:solidFill>
              </a:rPr>
              <a:t>4  4</a:t>
            </a:r>
            <a:r>
              <a:rPr lang="en-GB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sz="2400" dirty="0">
                <a:solidFill>
                  <a:srgbClr val="FF0000"/>
                </a:solidFill>
              </a:rPr>
              <a:t>     24</a:t>
            </a:r>
          </a:p>
          <a:p>
            <a:pPr marL="457200" indent="-457200">
              <a:defRPr/>
            </a:pPr>
            <a:r>
              <a:rPr lang="en-GB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a</a:t>
            </a:r>
            <a:r>
              <a:rPr lang="en-GB" sz="2400" b="1" i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GB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GB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+ </a:t>
            </a:r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24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06" name="Text Box 96"/>
          <p:cNvSpPr txBox="1">
            <a:spLocks noChangeArrowheads="1"/>
          </p:cNvSpPr>
          <p:nvPr/>
        </p:nvSpPr>
        <p:spPr bwMode="auto">
          <a:xfrm>
            <a:off x="182563" y="1160463"/>
            <a:ext cx="2116137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2400" dirty="0">
                <a:solidFill>
                  <a:srgbClr val="FF0000"/>
                </a:solidFill>
              </a:rPr>
              <a:t> x  </a:t>
            </a:r>
            <a:r>
              <a:rPr lang="en-GB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400" dirty="0">
                <a:solidFill>
                  <a:srgbClr val="FF0000"/>
                </a:solidFill>
              </a:rPr>
              <a:t>       2</a:t>
            </a:r>
          </a:p>
          <a:p>
            <a:pPr marL="342900" indent="-342900">
              <a:defRPr/>
            </a:pPr>
            <a:r>
              <a:rPr lang="en-GB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400" dirty="0">
                <a:solidFill>
                  <a:srgbClr val="FF0000"/>
                </a:solidFill>
              </a:rPr>
              <a:t>   </a:t>
            </a:r>
            <a:r>
              <a:rPr lang="en-GB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400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       </a:t>
            </a:r>
            <a:r>
              <a:rPr lang="en-GB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en-GB" sz="2400" baseline="30000" dirty="0">
              <a:solidFill>
                <a:srgbClr val="FF0000"/>
              </a:solidFill>
            </a:endParaRPr>
          </a:p>
          <a:p>
            <a:pPr marL="457200" indent="-457200">
              <a:buFontTx/>
              <a:buAutoNum type="arabicPlain" startAt="3"/>
              <a:defRPr/>
            </a:pPr>
            <a:r>
              <a:rPr lang="en-GB" sz="2400" dirty="0">
                <a:solidFill>
                  <a:srgbClr val="FF0000"/>
                </a:solidFill>
              </a:rPr>
              <a:t>3</a:t>
            </a:r>
            <a:r>
              <a:rPr lang="en-GB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400" dirty="0">
                <a:solidFill>
                  <a:srgbClr val="FF0000"/>
                </a:solidFill>
              </a:rPr>
              <a:t>      6</a:t>
            </a:r>
          </a:p>
          <a:p>
            <a:pPr marL="457200" indent="-457200">
              <a:defRPr/>
            </a:pPr>
            <a:r>
              <a:rPr lang="en-GB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400" b="1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GB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GB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 + </a:t>
            </a:r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07" name="Text Box 96"/>
          <p:cNvSpPr txBox="1">
            <a:spLocks noChangeArrowheads="1"/>
          </p:cNvSpPr>
          <p:nvPr/>
        </p:nvSpPr>
        <p:spPr bwMode="auto">
          <a:xfrm>
            <a:off x="5122228" y="1196975"/>
            <a:ext cx="2116137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2400" dirty="0">
                <a:solidFill>
                  <a:srgbClr val="FF0000"/>
                </a:solidFill>
              </a:rPr>
              <a:t> x  </a:t>
            </a:r>
            <a:r>
              <a:rPr lang="en-GB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GB" sz="2400" dirty="0">
                <a:solidFill>
                  <a:srgbClr val="FF0000"/>
                </a:solidFill>
              </a:rPr>
              <a:t>       4</a:t>
            </a:r>
          </a:p>
          <a:p>
            <a:pPr marL="342900" indent="-342900">
              <a:defRPr/>
            </a:pPr>
            <a:r>
              <a:rPr lang="en-GB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GB" sz="2400" dirty="0">
                <a:solidFill>
                  <a:srgbClr val="FF0000"/>
                </a:solidFill>
              </a:rPr>
              <a:t>   </a:t>
            </a:r>
            <a:r>
              <a:rPr lang="en-GB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GB" sz="2400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       </a:t>
            </a:r>
            <a:r>
              <a:rPr lang="en-GB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GB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GB" sz="2400" baseline="30000" dirty="0">
              <a:solidFill>
                <a:srgbClr val="FF0000"/>
              </a:solidFill>
            </a:endParaRPr>
          </a:p>
          <a:p>
            <a:pPr marL="457200" indent="-457200">
              <a:defRPr/>
            </a:pPr>
            <a:r>
              <a:rPr lang="en-GB" sz="2400" dirty="0">
                <a:solidFill>
                  <a:srgbClr val="FF0000"/>
                </a:solidFill>
              </a:rPr>
              <a:t>3  3</a:t>
            </a:r>
            <a:r>
              <a:rPr lang="en-GB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GB" sz="2400" dirty="0">
                <a:solidFill>
                  <a:srgbClr val="FF0000"/>
                </a:solidFill>
              </a:rPr>
              <a:t>     12</a:t>
            </a:r>
          </a:p>
          <a:p>
            <a:pPr marL="457200" indent="-457200">
              <a:defRPr/>
            </a:pPr>
            <a:r>
              <a:rPr lang="en-GB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c</a:t>
            </a:r>
            <a:r>
              <a:rPr lang="en-GB" sz="2400" b="1" i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GB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GB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 + </a:t>
            </a:r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08" name="Text Box 96"/>
          <p:cNvSpPr txBox="1">
            <a:spLocks noChangeArrowheads="1"/>
          </p:cNvSpPr>
          <p:nvPr/>
        </p:nvSpPr>
        <p:spPr bwMode="auto">
          <a:xfrm>
            <a:off x="7027863" y="1195388"/>
            <a:ext cx="2116137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2400" dirty="0">
                <a:solidFill>
                  <a:srgbClr val="FF0000"/>
                </a:solidFill>
              </a:rPr>
              <a:t> x  </a:t>
            </a:r>
            <a:r>
              <a:rPr lang="en-GB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GB" sz="2400" dirty="0">
                <a:solidFill>
                  <a:srgbClr val="FF0000"/>
                </a:solidFill>
              </a:rPr>
              <a:t>       7</a:t>
            </a:r>
          </a:p>
          <a:p>
            <a:pPr marL="342900" indent="-342900">
              <a:defRPr/>
            </a:pPr>
            <a:r>
              <a:rPr lang="en-GB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GB" sz="2400" dirty="0">
                <a:solidFill>
                  <a:srgbClr val="FF0000"/>
                </a:solidFill>
              </a:rPr>
              <a:t>   </a:t>
            </a:r>
            <a:r>
              <a:rPr lang="en-GB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GB" sz="2400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       </a:t>
            </a:r>
            <a:r>
              <a:rPr lang="en-GB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GB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endParaRPr lang="en-GB" sz="2400" baseline="30000" dirty="0">
              <a:solidFill>
                <a:srgbClr val="FF0000"/>
              </a:solidFill>
            </a:endParaRPr>
          </a:p>
          <a:p>
            <a:pPr marL="457200" indent="-457200">
              <a:defRPr/>
            </a:pPr>
            <a:r>
              <a:rPr lang="en-GB" sz="2400" dirty="0">
                <a:solidFill>
                  <a:srgbClr val="FF0000"/>
                </a:solidFill>
              </a:rPr>
              <a:t>2  2</a:t>
            </a:r>
            <a:r>
              <a:rPr lang="en-GB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GB" sz="2400" dirty="0">
                <a:solidFill>
                  <a:srgbClr val="FF0000"/>
                </a:solidFill>
              </a:rPr>
              <a:t>     14</a:t>
            </a:r>
          </a:p>
          <a:p>
            <a:pPr marL="457200" indent="-457200">
              <a:defRPr/>
            </a:pPr>
            <a:r>
              <a:rPr lang="en-GB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r</a:t>
            </a:r>
            <a:r>
              <a:rPr lang="en-GB" sz="2400" b="1" i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GB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GB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 + </a:t>
            </a:r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09" name="Text Box 96"/>
          <p:cNvSpPr txBox="1">
            <a:spLocks noChangeArrowheads="1"/>
          </p:cNvSpPr>
          <p:nvPr/>
        </p:nvSpPr>
        <p:spPr bwMode="auto">
          <a:xfrm>
            <a:off x="7082632" y="3021648"/>
            <a:ext cx="254904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defRPr/>
            </a:pPr>
            <a:r>
              <a:rPr lang="en-GB" sz="2400" dirty="0">
                <a:solidFill>
                  <a:srgbClr val="FF0000"/>
                </a:solidFill>
              </a:rPr>
              <a:t> x  </a:t>
            </a:r>
            <a:r>
              <a:rPr lang="en-GB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GB" sz="2400" dirty="0">
                <a:solidFill>
                  <a:srgbClr val="FF0000"/>
                </a:solidFill>
              </a:rPr>
              <a:t>       2</a:t>
            </a:r>
          </a:p>
          <a:p>
            <a:pPr marL="342900" indent="-342900">
              <a:defRPr/>
            </a:pPr>
            <a:r>
              <a:rPr lang="en-GB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GB" sz="2400" dirty="0">
                <a:solidFill>
                  <a:srgbClr val="FF0000"/>
                </a:solidFill>
              </a:rPr>
              <a:t>   </a:t>
            </a:r>
            <a:r>
              <a:rPr lang="en-GB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GB" sz="2400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       </a:t>
            </a:r>
            <a:r>
              <a:rPr lang="en-GB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en-GB" sz="2400" baseline="30000" dirty="0">
              <a:solidFill>
                <a:srgbClr val="FF0000"/>
              </a:solidFill>
            </a:endParaRPr>
          </a:p>
          <a:p>
            <a:pPr marL="457200" indent="-457200">
              <a:defRPr/>
            </a:pPr>
            <a:r>
              <a:rPr lang="en-GB" sz="2400" dirty="0">
                <a:solidFill>
                  <a:srgbClr val="FF0000"/>
                </a:solidFill>
              </a:rPr>
              <a:t>8  8</a:t>
            </a:r>
            <a:r>
              <a:rPr lang="en-GB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GB" sz="2400" dirty="0">
                <a:solidFill>
                  <a:srgbClr val="FF0000"/>
                </a:solidFill>
              </a:rPr>
              <a:t>     16</a:t>
            </a:r>
          </a:p>
          <a:p>
            <a:pPr marL="457200" indent="-457200">
              <a:defRPr/>
            </a:pPr>
            <a:r>
              <a:rPr lang="en-GB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d</a:t>
            </a:r>
            <a:r>
              <a:rPr lang="en-GB" sz="2400" b="1" i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GB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GB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 + </a:t>
            </a:r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10" name="Text Box 96"/>
          <p:cNvSpPr txBox="1">
            <a:spLocks noChangeArrowheads="1"/>
          </p:cNvSpPr>
          <p:nvPr/>
        </p:nvSpPr>
        <p:spPr bwMode="auto">
          <a:xfrm>
            <a:off x="235585" y="2878773"/>
            <a:ext cx="2116138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2400" dirty="0">
                <a:solidFill>
                  <a:srgbClr val="FF0000"/>
                </a:solidFill>
              </a:rPr>
              <a:t> x  </a:t>
            </a:r>
            <a:r>
              <a:rPr lang="en-GB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GB" sz="2400" dirty="0">
                <a:solidFill>
                  <a:srgbClr val="FF0000"/>
                </a:solidFill>
              </a:rPr>
              <a:t>       5</a:t>
            </a:r>
          </a:p>
          <a:p>
            <a:pPr marL="342900" indent="-342900">
              <a:defRPr/>
            </a:pPr>
            <a:r>
              <a:rPr lang="en-GB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GB" sz="2400" dirty="0">
                <a:solidFill>
                  <a:srgbClr val="FF0000"/>
                </a:solidFill>
              </a:rPr>
              <a:t>   </a:t>
            </a:r>
            <a:r>
              <a:rPr lang="en-GB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GB" sz="2400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       </a:t>
            </a:r>
            <a:r>
              <a:rPr lang="en-GB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GB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en-GB" sz="2400" baseline="30000" dirty="0">
              <a:solidFill>
                <a:srgbClr val="FF0000"/>
              </a:solidFill>
            </a:endParaRPr>
          </a:p>
          <a:p>
            <a:pPr marL="457200" indent="-457200">
              <a:defRPr/>
            </a:pPr>
            <a:r>
              <a:rPr lang="en-GB" sz="2400" dirty="0">
                <a:solidFill>
                  <a:srgbClr val="FF0000"/>
                </a:solidFill>
              </a:rPr>
              <a:t>3  3</a:t>
            </a:r>
            <a:r>
              <a:rPr lang="en-GB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GB" sz="2400" dirty="0">
                <a:solidFill>
                  <a:srgbClr val="FF0000"/>
                </a:solidFill>
              </a:rPr>
              <a:t>     15</a:t>
            </a:r>
          </a:p>
          <a:p>
            <a:pPr marL="457200" indent="-457200">
              <a:defRPr/>
            </a:pPr>
            <a:r>
              <a:rPr lang="en-GB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y</a:t>
            </a:r>
            <a:r>
              <a:rPr lang="en-GB" sz="2400" b="1" i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GB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GB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 + </a:t>
            </a:r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11" name="Text Box 96"/>
          <p:cNvSpPr txBox="1">
            <a:spLocks noChangeArrowheads="1"/>
          </p:cNvSpPr>
          <p:nvPr/>
        </p:nvSpPr>
        <p:spPr bwMode="auto">
          <a:xfrm>
            <a:off x="2592070" y="2964498"/>
            <a:ext cx="2116138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2400" dirty="0">
                <a:solidFill>
                  <a:srgbClr val="FF0000"/>
                </a:solidFill>
              </a:rPr>
              <a:t> x  </a:t>
            </a:r>
            <a:r>
              <a:rPr lang="en-GB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GB" sz="2400" dirty="0">
                <a:solidFill>
                  <a:srgbClr val="FF0000"/>
                </a:solidFill>
              </a:rPr>
              <a:t>       3</a:t>
            </a:r>
          </a:p>
          <a:p>
            <a:pPr marL="342900" indent="-342900">
              <a:defRPr/>
            </a:pPr>
            <a:r>
              <a:rPr lang="en-GB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GB" sz="2400" dirty="0">
                <a:solidFill>
                  <a:srgbClr val="FF0000"/>
                </a:solidFill>
              </a:rPr>
              <a:t>   </a:t>
            </a:r>
            <a:r>
              <a:rPr lang="en-GB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GB" sz="2400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       </a:t>
            </a:r>
            <a:r>
              <a:rPr lang="en-GB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GB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en-GB" sz="2400" baseline="30000" dirty="0">
              <a:solidFill>
                <a:srgbClr val="FF0000"/>
              </a:solidFill>
            </a:endParaRPr>
          </a:p>
          <a:p>
            <a:pPr marL="457200" indent="-457200">
              <a:defRPr/>
            </a:pPr>
            <a:r>
              <a:rPr lang="en-GB" sz="2400" dirty="0">
                <a:solidFill>
                  <a:srgbClr val="FF0000"/>
                </a:solidFill>
              </a:rPr>
              <a:t>8  8</a:t>
            </a:r>
            <a:r>
              <a:rPr lang="en-GB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GB" sz="2400" dirty="0">
                <a:solidFill>
                  <a:srgbClr val="FF0000"/>
                </a:solidFill>
              </a:rPr>
              <a:t>     24</a:t>
            </a:r>
          </a:p>
          <a:p>
            <a:pPr marL="457200" indent="-457200">
              <a:defRPr/>
            </a:pPr>
            <a:r>
              <a:rPr lang="en-GB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r</a:t>
            </a:r>
            <a:r>
              <a:rPr lang="en-GB" sz="2400" b="1" i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GB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en-GB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 + </a:t>
            </a:r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24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12" name="Text Box 96"/>
          <p:cNvSpPr txBox="1">
            <a:spLocks noChangeArrowheads="1"/>
          </p:cNvSpPr>
          <p:nvPr/>
        </p:nvSpPr>
        <p:spPr bwMode="auto">
          <a:xfrm>
            <a:off x="5135880" y="3021330"/>
            <a:ext cx="2116138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2400" dirty="0">
                <a:solidFill>
                  <a:srgbClr val="FF0000"/>
                </a:solidFill>
              </a:rPr>
              <a:t> x  </a:t>
            </a:r>
            <a:r>
              <a:rPr lang="en-GB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GB" sz="2400" dirty="0">
                <a:solidFill>
                  <a:srgbClr val="FF0000"/>
                </a:solidFill>
              </a:rPr>
              <a:t>       2</a:t>
            </a:r>
          </a:p>
          <a:p>
            <a:pPr marL="342900" indent="-342900">
              <a:defRPr/>
            </a:pPr>
            <a:r>
              <a:rPr lang="en-GB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GB" sz="2400" dirty="0">
                <a:solidFill>
                  <a:srgbClr val="FF0000"/>
                </a:solidFill>
              </a:rPr>
              <a:t>   </a:t>
            </a:r>
            <a:r>
              <a:rPr lang="en-GB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GB" sz="2400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       </a:t>
            </a:r>
            <a:r>
              <a:rPr lang="en-GB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en-GB" sz="2400" baseline="30000" dirty="0">
              <a:solidFill>
                <a:srgbClr val="FF0000"/>
              </a:solidFill>
            </a:endParaRPr>
          </a:p>
          <a:p>
            <a:pPr marL="457200" indent="-457200">
              <a:defRPr/>
            </a:pPr>
            <a:r>
              <a:rPr lang="en-GB" sz="2400" dirty="0">
                <a:solidFill>
                  <a:srgbClr val="FF0000"/>
                </a:solidFill>
              </a:rPr>
              <a:t>6  6</a:t>
            </a:r>
            <a:r>
              <a:rPr lang="en-GB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GB" sz="2400" dirty="0">
                <a:solidFill>
                  <a:srgbClr val="FF0000"/>
                </a:solidFill>
              </a:rPr>
              <a:t>     12</a:t>
            </a:r>
          </a:p>
          <a:p>
            <a:pPr marL="457200" indent="-457200">
              <a:defRPr/>
            </a:pPr>
            <a:r>
              <a:rPr lang="en-GB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k</a:t>
            </a:r>
            <a:r>
              <a:rPr lang="en-GB" sz="2400" b="1" i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GB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GB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 + </a:t>
            </a:r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13" name="Text Box 96"/>
          <p:cNvSpPr txBox="1">
            <a:spLocks noChangeArrowheads="1"/>
          </p:cNvSpPr>
          <p:nvPr/>
        </p:nvSpPr>
        <p:spPr bwMode="auto">
          <a:xfrm>
            <a:off x="184150" y="4754880"/>
            <a:ext cx="2116138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2400" dirty="0">
                <a:solidFill>
                  <a:srgbClr val="FF0000"/>
                </a:solidFill>
              </a:rPr>
              <a:t> x  </a:t>
            </a:r>
            <a:r>
              <a:rPr lang="en-GB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GB" sz="2400" dirty="0">
                <a:solidFill>
                  <a:srgbClr val="FF0000"/>
                </a:solidFill>
              </a:rPr>
              <a:t>      </a:t>
            </a:r>
            <a:r>
              <a:rPr lang="en-GB" sz="2400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GB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GB" sz="2400" dirty="0">
              <a:solidFill>
                <a:srgbClr val="FF0000"/>
              </a:solidFill>
            </a:endParaRPr>
          </a:p>
          <a:p>
            <a:pPr marL="342900" indent="-342900">
              <a:defRPr/>
            </a:pPr>
            <a:r>
              <a:rPr lang="en-GB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GB" sz="2400" dirty="0">
                <a:solidFill>
                  <a:srgbClr val="FF0000"/>
                </a:solidFill>
              </a:rPr>
              <a:t>   </a:t>
            </a:r>
            <a:r>
              <a:rPr lang="en-GB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GB" sz="2400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       </a:t>
            </a:r>
            <a:r>
              <a:rPr lang="en-GB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GB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en-GB" sz="2400" baseline="30000" dirty="0">
              <a:solidFill>
                <a:srgbClr val="FF0000"/>
              </a:solidFill>
            </a:endParaRPr>
          </a:p>
          <a:p>
            <a:pPr marL="457200" indent="-457200">
              <a:defRPr/>
            </a:pPr>
            <a:r>
              <a:rPr lang="en-GB" sz="2400" dirty="0">
                <a:solidFill>
                  <a:srgbClr val="FF0000"/>
                </a:solidFill>
              </a:rPr>
              <a:t>5  5</a:t>
            </a:r>
            <a:r>
              <a:rPr lang="en-GB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GB" sz="2400" dirty="0">
                <a:solidFill>
                  <a:srgbClr val="FF0000"/>
                </a:solidFill>
              </a:rPr>
              <a:t>     </a:t>
            </a:r>
            <a:r>
              <a:rPr lang="en-GB" sz="2400" baseline="30000" dirty="0">
                <a:solidFill>
                  <a:srgbClr val="FF0000"/>
                </a:solidFill>
              </a:rPr>
              <a:t>-</a:t>
            </a:r>
            <a:r>
              <a:rPr lang="en-GB" sz="2400" dirty="0">
                <a:solidFill>
                  <a:srgbClr val="FF0000"/>
                </a:solidFill>
              </a:rPr>
              <a:t>10</a:t>
            </a:r>
          </a:p>
          <a:p>
            <a:pPr marL="457200" indent="-457200">
              <a:defRPr/>
            </a:pPr>
            <a:r>
              <a:rPr lang="en-GB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f</a:t>
            </a:r>
            <a:r>
              <a:rPr lang="en-GB" sz="2400" b="1" i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GB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GB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 + </a:t>
            </a:r>
            <a:r>
              <a:rPr lang="en-GB" sz="2400" b="1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14" name="Text Box 96"/>
          <p:cNvSpPr txBox="1">
            <a:spLocks noChangeArrowheads="1"/>
          </p:cNvSpPr>
          <p:nvPr/>
        </p:nvSpPr>
        <p:spPr bwMode="auto">
          <a:xfrm>
            <a:off x="2545080" y="4779328"/>
            <a:ext cx="2116138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2400" dirty="0">
                <a:solidFill>
                  <a:srgbClr val="FF0000"/>
                </a:solidFill>
              </a:rPr>
              <a:t> x  </a:t>
            </a:r>
            <a:r>
              <a:rPr lang="en-GB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     </a:t>
            </a:r>
            <a:r>
              <a:rPr lang="en-GB" sz="2400" dirty="0">
                <a:solidFill>
                  <a:srgbClr val="FF0000"/>
                </a:solidFill>
              </a:rPr>
              <a:t> </a:t>
            </a:r>
            <a:r>
              <a:rPr lang="en-GB" sz="2400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GB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GB" sz="2400" dirty="0">
              <a:solidFill>
                <a:srgbClr val="FF0000"/>
              </a:solidFill>
            </a:endParaRPr>
          </a:p>
          <a:p>
            <a:pPr marL="342900" indent="-342900">
              <a:defRPr/>
            </a:pPr>
            <a:r>
              <a:rPr lang="en-GB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GB" sz="2400" dirty="0">
                <a:solidFill>
                  <a:srgbClr val="FF0000"/>
                </a:solidFill>
              </a:rPr>
              <a:t>  </a:t>
            </a:r>
            <a:r>
              <a:rPr lang="en-GB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GB" sz="2400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       </a:t>
            </a:r>
            <a:r>
              <a:rPr lang="en-GB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GB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GB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en-GB" sz="2400" baseline="30000" dirty="0">
              <a:solidFill>
                <a:srgbClr val="FF0000"/>
              </a:solidFill>
            </a:endParaRPr>
          </a:p>
          <a:p>
            <a:pPr marL="457200" indent="-457200">
              <a:defRPr/>
            </a:pPr>
            <a:r>
              <a:rPr lang="en-GB" sz="2400" dirty="0">
                <a:solidFill>
                  <a:srgbClr val="FF0000"/>
                </a:solidFill>
              </a:rPr>
              <a:t>2  2</a:t>
            </a:r>
            <a:r>
              <a:rPr lang="en-GB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GB" sz="2400" dirty="0">
                <a:solidFill>
                  <a:srgbClr val="FF0000"/>
                </a:solidFill>
              </a:rPr>
              <a:t>     </a:t>
            </a:r>
            <a:r>
              <a:rPr lang="en-GB" sz="2400" baseline="30000" dirty="0">
                <a:solidFill>
                  <a:srgbClr val="FF0000"/>
                </a:solidFill>
              </a:rPr>
              <a:t>-</a:t>
            </a:r>
            <a:r>
              <a:rPr lang="en-GB" sz="2400" dirty="0">
                <a:solidFill>
                  <a:srgbClr val="FF0000"/>
                </a:solidFill>
              </a:rPr>
              <a:t>8</a:t>
            </a:r>
          </a:p>
          <a:p>
            <a:pPr marL="457200" indent="-457200">
              <a:defRPr/>
            </a:pPr>
            <a:r>
              <a:rPr lang="en-GB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g</a:t>
            </a:r>
            <a:r>
              <a:rPr lang="en-GB" sz="2400" b="1" i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GB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GB" sz="2400" b="1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 + </a:t>
            </a:r>
            <a:r>
              <a:rPr lang="en-GB" sz="2400" b="1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15" name="Text Box 96"/>
          <p:cNvSpPr txBox="1">
            <a:spLocks noChangeArrowheads="1"/>
          </p:cNvSpPr>
          <p:nvPr/>
        </p:nvSpPr>
        <p:spPr bwMode="auto">
          <a:xfrm>
            <a:off x="5086985" y="4851718"/>
            <a:ext cx="2116138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2400" dirty="0">
                <a:solidFill>
                  <a:srgbClr val="FF0000"/>
                </a:solidFill>
              </a:rPr>
              <a:t> x  </a:t>
            </a:r>
            <a:r>
              <a:rPr lang="en-GB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GB" sz="2400" dirty="0">
                <a:solidFill>
                  <a:srgbClr val="FF0000"/>
                </a:solidFill>
              </a:rPr>
              <a:t>      </a:t>
            </a:r>
            <a:r>
              <a:rPr lang="en-GB" sz="2400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GB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GB" sz="2400" dirty="0">
              <a:solidFill>
                <a:srgbClr val="FF0000"/>
              </a:solidFill>
            </a:endParaRPr>
          </a:p>
          <a:p>
            <a:pPr marL="342900" indent="-342900">
              <a:defRPr/>
            </a:pPr>
            <a:r>
              <a:rPr lang="en-GB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GB" sz="2400" dirty="0">
                <a:solidFill>
                  <a:srgbClr val="FF0000"/>
                </a:solidFill>
              </a:rPr>
              <a:t>  </a:t>
            </a:r>
            <a:r>
              <a:rPr lang="en-GB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GB" sz="2400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       </a:t>
            </a:r>
            <a:r>
              <a:rPr lang="en-GB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GB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en-GB" sz="2400" baseline="30000" dirty="0">
              <a:solidFill>
                <a:srgbClr val="FF0000"/>
              </a:solidFill>
            </a:endParaRPr>
          </a:p>
          <a:p>
            <a:pPr marL="457200" indent="-457200">
              <a:defRPr/>
            </a:pPr>
            <a:r>
              <a:rPr lang="en-GB" sz="2400" dirty="0">
                <a:solidFill>
                  <a:srgbClr val="FF0000"/>
                </a:solidFill>
              </a:rPr>
              <a:t>1  </a:t>
            </a:r>
            <a:r>
              <a:rPr lang="en-GB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GB" sz="2400" dirty="0">
                <a:solidFill>
                  <a:srgbClr val="FF0000"/>
                </a:solidFill>
              </a:rPr>
              <a:t>       </a:t>
            </a:r>
            <a:r>
              <a:rPr lang="en-GB" sz="2400" baseline="30000" dirty="0">
                <a:solidFill>
                  <a:srgbClr val="FF0000"/>
                </a:solidFill>
              </a:rPr>
              <a:t>-</a:t>
            </a:r>
            <a:r>
              <a:rPr lang="en-GB" sz="2400" dirty="0">
                <a:solidFill>
                  <a:srgbClr val="FF0000"/>
                </a:solidFill>
              </a:rPr>
              <a:t>2</a:t>
            </a:r>
          </a:p>
          <a:p>
            <a:pPr marL="457200" indent="-457200">
              <a:defRPr/>
            </a:pPr>
            <a:r>
              <a:rPr lang="en-GB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e</a:t>
            </a:r>
            <a:r>
              <a:rPr lang="en-GB" sz="2400" b="1" i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GB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GB" sz="2400" b="1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GB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 + </a:t>
            </a:r>
            <a:r>
              <a:rPr lang="en-GB" sz="2400" b="1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16" name="Text Box 96"/>
          <p:cNvSpPr txBox="1">
            <a:spLocks noChangeArrowheads="1"/>
          </p:cNvSpPr>
          <p:nvPr/>
        </p:nvSpPr>
        <p:spPr bwMode="auto">
          <a:xfrm>
            <a:off x="7027863" y="4851718"/>
            <a:ext cx="2116137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2400" dirty="0">
                <a:solidFill>
                  <a:srgbClr val="FF0000"/>
                </a:solidFill>
              </a:rPr>
              <a:t> x  </a:t>
            </a:r>
            <a:r>
              <a:rPr lang="en-GB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      </a:t>
            </a:r>
            <a:r>
              <a:rPr lang="en-GB" sz="2400" dirty="0">
                <a:solidFill>
                  <a:srgbClr val="FF0000"/>
                </a:solidFill>
              </a:rPr>
              <a:t> </a:t>
            </a:r>
            <a:r>
              <a:rPr lang="en-GB" sz="2400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GB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GB" sz="2400" dirty="0">
              <a:solidFill>
                <a:srgbClr val="FF0000"/>
              </a:solidFill>
            </a:endParaRPr>
          </a:p>
          <a:p>
            <a:pPr marL="342900" indent="-342900">
              <a:defRPr/>
            </a:pPr>
            <a:r>
              <a:rPr lang="en-GB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GB" sz="2400" dirty="0">
                <a:solidFill>
                  <a:srgbClr val="FF0000"/>
                </a:solidFill>
              </a:rPr>
              <a:t>   </a:t>
            </a:r>
            <a:r>
              <a:rPr lang="en-GB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GB" sz="2400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       </a:t>
            </a:r>
            <a:r>
              <a:rPr lang="en-GB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GB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GB" sz="2400" baseline="30000" dirty="0">
              <a:solidFill>
                <a:srgbClr val="FF0000"/>
              </a:solidFill>
            </a:endParaRPr>
          </a:p>
          <a:p>
            <a:pPr marL="457200" indent="-457200">
              <a:defRPr/>
            </a:pPr>
            <a:r>
              <a:rPr lang="en-GB" sz="2400" dirty="0">
                <a:solidFill>
                  <a:srgbClr val="FF0000"/>
                </a:solidFill>
              </a:rPr>
              <a:t>4  4</a:t>
            </a:r>
            <a:r>
              <a:rPr lang="en-GB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    </a:t>
            </a:r>
            <a:r>
              <a:rPr lang="en-GB" sz="2400" dirty="0">
                <a:solidFill>
                  <a:srgbClr val="FF0000"/>
                </a:solidFill>
              </a:rPr>
              <a:t> </a:t>
            </a:r>
            <a:r>
              <a:rPr lang="en-GB" sz="2400" baseline="30000" dirty="0">
                <a:solidFill>
                  <a:srgbClr val="FF0000"/>
                </a:solidFill>
              </a:rPr>
              <a:t>-</a:t>
            </a:r>
            <a:r>
              <a:rPr lang="en-GB" sz="2400" dirty="0">
                <a:solidFill>
                  <a:srgbClr val="FF0000"/>
                </a:solidFill>
              </a:rPr>
              <a:t>4</a:t>
            </a:r>
          </a:p>
          <a:p>
            <a:pPr marL="457200" indent="-457200">
              <a:defRPr/>
            </a:pPr>
            <a:r>
              <a:rPr lang="en-GB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b</a:t>
            </a:r>
            <a:r>
              <a:rPr lang="en-GB" sz="2400" b="1" i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GB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GB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 + </a:t>
            </a:r>
            <a:r>
              <a:rPr lang="en-GB" sz="2400" b="1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GB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/>
      <p:bldP spid="106" grpId="0"/>
      <p:bldP spid="107" grpId="0"/>
      <p:bldP spid="108" grpId="0"/>
      <p:bldP spid="109" grpId="0"/>
      <p:bldP spid="110" grpId="0"/>
      <p:bldP spid="111" grpId="0"/>
      <p:bldP spid="112" grpId="0"/>
      <p:bldP spid="113" grpId="0"/>
      <p:bldP spid="114" grpId="0"/>
      <p:bldP spid="115" grpId="0"/>
      <p:bldP spid="1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4692" y="526703"/>
            <a:ext cx="4039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Expanding  Double Brackets</a:t>
            </a:r>
            <a:endParaRPr lang="en-GB" sz="2400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2734" y="2270760"/>
            <a:ext cx="2186781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2163" y="2233613"/>
            <a:ext cx="2123577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>
            <a:hlinkClick r:id="rId4" action="ppaction://hlinksldjump"/>
          </p:cNvPr>
          <p:cNvSpPr/>
          <p:nvPr/>
        </p:nvSpPr>
        <p:spPr>
          <a:xfrm>
            <a:off x="6769100" y="508000"/>
            <a:ext cx="1828800" cy="698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Return to main page</a:t>
            </a:r>
            <a:endParaRPr lang="en-GB" dirty="0"/>
          </a:p>
        </p:txBody>
      </p:sp>
      <p:sp>
        <p:nvSpPr>
          <p:cNvPr id="7" name="Text Box 96"/>
          <p:cNvSpPr txBox="1">
            <a:spLocks noChangeArrowheads="1"/>
          </p:cNvSpPr>
          <p:nvPr/>
        </p:nvSpPr>
        <p:spPr bwMode="auto">
          <a:xfrm>
            <a:off x="2468563" y="2227263"/>
            <a:ext cx="21161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en-GB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27</a:t>
            </a:r>
            <a:r>
              <a:rPr lang="en-GB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GB" sz="2400" b="1" i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GB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GB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42</a:t>
            </a:r>
            <a:r>
              <a:rPr lang="en-GB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 </a:t>
            </a:r>
            <a:r>
              <a:rPr lang="en-GB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GB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4" name="Text Box 96"/>
          <p:cNvSpPr txBox="1">
            <a:spLocks noChangeArrowheads="1"/>
          </p:cNvSpPr>
          <p:nvPr/>
        </p:nvSpPr>
        <p:spPr bwMode="auto">
          <a:xfrm>
            <a:off x="2468563" y="2623503"/>
            <a:ext cx="21161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en-GB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400" b="1" i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GB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GB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5" name="Text Box 96"/>
          <p:cNvSpPr txBox="1">
            <a:spLocks noChangeArrowheads="1"/>
          </p:cNvSpPr>
          <p:nvPr/>
        </p:nvSpPr>
        <p:spPr bwMode="auto">
          <a:xfrm>
            <a:off x="2468563" y="3004503"/>
            <a:ext cx="21161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en-GB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GB" sz="2400" b="1" i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GB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GB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GB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GB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GB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6" name="Text Box 96"/>
          <p:cNvSpPr txBox="1">
            <a:spLocks noChangeArrowheads="1"/>
          </p:cNvSpPr>
          <p:nvPr/>
        </p:nvSpPr>
        <p:spPr bwMode="auto">
          <a:xfrm>
            <a:off x="6738303" y="3050223"/>
            <a:ext cx="21161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en-GB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GB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GB" sz="2400" b="1" i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GB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GB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en-GB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GB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GB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25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7" name="Text Box 96"/>
          <p:cNvSpPr txBox="1">
            <a:spLocks noChangeArrowheads="1"/>
          </p:cNvSpPr>
          <p:nvPr/>
        </p:nvSpPr>
        <p:spPr bwMode="auto">
          <a:xfrm>
            <a:off x="6738303" y="2653983"/>
            <a:ext cx="21161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en-GB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GB" sz="2400" b="1" i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GB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GB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8" name="Text Box 96"/>
          <p:cNvSpPr txBox="1">
            <a:spLocks noChangeArrowheads="1"/>
          </p:cNvSpPr>
          <p:nvPr/>
        </p:nvSpPr>
        <p:spPr bwMode="auto">
          <a:xfrm>
            <a:off x="6738303" y="2242503"/>
            <a:ext cx="21161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en-GB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en-GB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GB" sz="2400" b="1" i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GB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GB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54</a:t>
            </a:r>
            <a:r>
              <a:rPr lang="en-GB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 </a:t>
            </a:r>
            <a:r>
              <a:rPr lang="en-GB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GB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en-GB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14" grpId="0"/>
      <p:bldP spid="15" grpId="0"/>
      <p:bldP spid="16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82961" y="241300"/>
            <a:ext cx="29470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Factorising Quadratics</a:t>
            </a:r>
          </a:p>
        </p:txBody>
      </p:sp>
      <p:sp>
        <p:nvSpPr>
          <p:cNvPr id="5" name="Rounded Rectangle 4">
            <a:hlinkClick r:id="rId2" action="ppaction://hlinksldjump"/>
          </p:cNvPr>
          <p:cNvSpPr/>
          <p:nvPr/>
        </p:nvSpPr>
        <p:spPr>
          <a:xfrm>
            <a:off x="7061200" y="190500"/>
            <a:ext cx="1828800" cy="698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Return to main page</a:t>
            </a:r>
            <a:endParaRPr lang="en-GB" dirty="0"/>
          </a:p>
        </p:txBody>
      </p:sp>
      <p:grpSp>
        <p:nvGrpSpPr>
          <p:cNvPr id="7" name="Group 39"/>
          <p:cNvGrpSpPr>
            <a:grpSpLocks/>
          </p:cNvGrpSpPr>
          <p:nvPr/>
        </p:nvGrpSpPr>
        <p:grpSpPr bwMode="auto">
          <a:xfrm>
            <a:off x="1054735" y="2025015"/>
            <a:ext cx="1692275" cy="1187450"/>
            <a:chOff x="894" y="1057"/>
            <a:chExt cx="1066" cy="748"/>
          </a:xfrm>
        </p:grpSpPr>
        <p:sp>
          <p:nvSpPr>
            <p:cNvPr id="17" name="Line 37"/>
            <p:cNvSpPr>
              <a:spLocks noChangeShapeType="1"/>
            </p:cNvSpPr>
            <p:nvPr/>
          </p:nvSpPr>
          <p:spPr bwMode="auto">
            <a:xfrm>
              <a:off x="1049" y="1057"/>
              <a:ext cx="0" cy="7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8" name="Line 38"/>
            <p:cNvSpPr>
              <a:spLocks noChangeShapeType="1"/>
            </p:cNvSpPr>
            <p:nvPr/>
          </p:nvSpPr>
          <p:spPr bwMode="auto">
            <a:xfrm>
              <a:off x="894" y="1264"/>
              <a:ext cx="106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219035" y="609600"/>
            <a:ext cx="13621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Examples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75385" y="1290638"/>
            <a:ext cx="15811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/>
          <p:nvPr/>
        </p:nvSpPr>
        <p:spPr>
          <a:xfrm>
            <a:off x="1358088" y="2270760"/>
            <a:ext cx="4251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400" baseline="30000" dirty="0" smtClean="0"/>
              <a:t>2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1356360" y="1737360"/>
            <a:ext cx="91440" cy="533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714241" y="2590800"/>
            <a:ext cx="47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GB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GB" sz="2400" baseline="30000" dirty="0" smtClean="0"/>
          </a:p>
        </p:txBody>
      </p:sp>
      <p:cxnSp>
        <p:nvCxnSpPr>
          <p:cNvPr id="25" name="Straight Arrow Connector 24"/>
          <p:cNvCxnSpPr>
            <a:stCxn id="3074" idx="2"/>
            <a:endCxn id="24" idx="0"/>
          </p:cNvCxnSpPr>
          <p:nvPr/>
        </p:nvCxnSpPr>
        <p:spPr>
          <a:xfrm flipH="1">
            <a:off x="1951646" y="1757363"/>
            <a:ext cx="14314" cy="8334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254065" y="292608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en-GB" sz="2400" baseline="30000" dirty="0" smtClean="0"/>
          </a:p>
        </p:txBody>
      </p:sp>
      <p:cxnSp>
        <p:nvCxnSpPr>
          <p:cNvPr id="29" name="Straight Arrow Connector 28"/>
          <p:cNvCxnSpPr>
            <a:endCxn id="28" idx="0"/>
          </p:cNvCxnSpPr>
          <p:nvPr/>
        </p:nvCxnSpPr>
        <p:spPr>
          <a:xfrm flipH="1">
            <a:off x="2500287" y="1752600"/>
            <a:ext cx="14313" cy="11734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952526" y="1036320"/>
            <a:ext cx="14729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Factors of </a:t>
            </a:r>
          </a:p>
          <a:p>
            <a:pPr algn="ctr"/>
            <a:r>
              <a:rPr lang="en-GB" sz="2400" dirty="0" smtClean="0"/>
              <a:t>10</a:t>
            </a:r>
          </a:p>
        </p:txBody>
      </p:sp>
      <p:cxnSp>
        <p:nvCxnSpPr>
          <p:cNvPr id="33" name="Straight Connector 32"/>
          <p:cNvCxnSpPr/>
          <p:nvPr/>
        </p:nvCxnSpPr>
        <p:spPr>
          <a:xfrm>
            <a:off x="3230880" y="1798320"/>
            <a:ext cx="914400" cy="0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271316" y="1767840"/>
            <a:ext cx="95731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 algn="ctr">
              <a:buAutoNum type="arabicPlain"/>
            </a:pPr>
            <a:r>
              <a:rPr lang="en-GB" sz="2400" dirty="0" smtClean="0"/>
              <a:t>10</a:t>
            </a:r>
          </a:p>
          <a:p>
            <a:pPr marL="457200" indent="-457200" algn="ctr">
              <a:buAutoNum type="arabicPlain"/>
            </a:pPr>
            <a:r>
              <a:rPr lang="en-GB" sz="2400" dirty="0" smtClean="0"/>
              <a:t>5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814995" y="2499360"/>
            <a:ext cx="18394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 algn="ctr"/>
            <a:r>
              <a:rPr lang="en-GB" sz="2400" dirty="0" smtClean="0"/>
              <a:t>That add to 7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913688" y="2301240"/>
            <a:ext cx="33855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</a:p>
          <a:p>
            <a:pPr algn="ctr"/>
            <a:endParaRPr lang="en-GB" sz="2400" i="1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GB" sz="2400" dirty="0" smtClean="0"/>
          </a:p>
        </p:txBody>
      </p:sp>
      <p:sp>
        <p:nvSpPr>
          <p:cNvPr id="38" name="TextBox 37"/>
          <p:cNvSpPr txBox="1"/>
          <p:nvPr/>
        </p:nvSpPr>
        <p:spPr>
          <a:xfrm>
            <a:off x="1421705" y="1950720"/>
            <a:ext cx="10903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i="1" dirty="0" smtClean="0">
                <a:latin typeface="Times New Roman" pitchFamily="18" charset="0"/>
                <a:cs typeface="Times New Roman" pitchFamily="18" charset="0"/>
              </a:rPr>
              <a:t>x     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GB" sz="24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GB" sz="2400" baseline="30000" dirty="0" smtClean="0"/>
          </a:p>
        </p:txBody>
      </p:sp>
      <p:grpSp>
        <p:nvGrpSpPr>
          <p:cNvPr id="39" name="Group 39"/>
          <p:cNvGrpSpPr>
            <a:grpSpLocks/>
          </p:cNvGrpSpPr>
          <p:nvPr/>
        </p:nvGrpSpPr>
        <p:grpSpPr bwMode="auto">
          <a:xfrm>
            <a:off x="5078095" y="2131695"/>
            <a:ext cx="1692275" cy="1187450"/>
            <a:chOff x="894" y="1057"/>
            <a:chExt cx="1066" cy="748"/>
          </a:xfrm>
        </p:grpSpPr>
        <p:sp>
          <p:nvSpPr>
            <p:cNvPr id="40" name="Line 37"/>
            <p:cNvSpPr>
              <a:spLocks noChangeShapeType="1"/>
            </p:cNvSpPr>
            <p:nvPr/>
          </p:nvSpPr>
          <p:spPr bwMode="auto">
            <a:xfrm>
              <a:off x="1049" y="1057"/>
              <a:ext cx="0" cy="7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" name="Line 38"/>
            <p:cNvSpPr>
              <a:spLocks noChangeShapeType="1"/>
            </p:cNvSpPr>
            <p:nvPr/>
          </p:nvSpPr>
          <p:spPr bwMode="auto">
            <a:xfrm>
              <a:off x="894" y="1264"/>
              <a:ext cx="106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5381448" y="2377440"/>
            <a:ext cx="4251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400" baseline="30000" dirty="0" smtClean="0"/>
              <a:t>2</a:t>
            </a: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5379720" y="1844040"/>
            <a:ext cx="91440" cy="533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683099" y="2697480"/>
            <a:ext cx="5838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aseline="30000" dirty="0" smtClean="0"/>
              <a:t>-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GB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GB" sz="2400" baseline="30000" dirty="0" smtClean="0"/>
          </a:p>
        </p:txBody>
      </p:sp>
      <p:cxnSp>
        <p:nvCxnSpPr>
          <p:cNvPr id="46" name="Straight Arrow Connector 45"/>
          <p:cNvCxnSpPr>
            <a:endCxn id="45" idx="0"/>
          </p:cNvCxnSpPr>
          <p:nvPr/>
        </p:nvCxnSpPr>
        <p:spPr>
          <a:xfrm flipH="1">
            <a:off x="5975006" y="1864043"/>
            <a:ext cx="14314" cy="8334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222923" y="3032760"/>
            <a:ext cx="6014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aseline="30000" dirty="0" smtClean="0"/>
              <a:t>-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en-GB" sz="2400" baseline="30000" dirty="0" smtClean="0"/>
          </a:p>
        </p:txBody>
      </p:sp>
      <p:cxnSp>
        <p:nvCxnSpPr>
          <p:cNvPr id="48" name="Straight Arrow Connector 47"/>
          <p:cNvCxnSpPr>
            <a:endCxn id="47" idx="0"/>
          </p:cNvCxnSpPr>
          <p:nvPr/>
        </p:nvCxnSpPr>
        <p:spPr>
          <a:xfrm flipH="1">
            <a:off x="6523647" y="1859280"/>
            <a:ext cx="14314" cy="11734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6975886" y="1143000"/>
            <a:ext cx="14729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Factors of </a:t>
            </a:r>
          </a:p>
          <a:p>
            <a:pPr algn="ctr"/>
            <a:r>
              <a:rPr lang="en-GB" sz="2400" baseline="30000" dirty="0" smtClean="0"/>
              <a:t>-</a:t>
            </a:r>
            <a:r>
              <a:rPr lang="en-GB" sz="2400" dirty="0" smtClean="0"/>
              <a:t>10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7254240" y="1905000"/>
            <a:ext cx="914400" cy="0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7203616" y="1844040"/>
            <a:ext cx="14527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GB" sz="2400" dirty="0" smtClean="0"/>
              <a:t>1   </a:t>
            </a:r>
            <a:r>
              <a:rPr lang="en-GB" sz="2400" baseline="30000" dirty="0" smtClean="0"/>
              <a:t>-</a:t>
            </a:r>
            <a:r>
              <a:rPr lang="en-GB" sz="2400" dirty="0" smtClean="0"/>
              <a:t>10   </a:t>
            </a:r>
          </a:p>
          <a:p>
            <a:pPr marL="457200" indent="-457200"/>
            <a:r>
              <a:rPr lang="en-GB" sz="2400" baseline="30000" dirty="0" smtClean="0"/>
              <a:t>-</a:t>
            </a:r>
            <a:r>
              <a:rPr lang="en-GB" sz="2400" dirty="0" smtClean="0"/>
              <a:t>1   10</a:t>
            </a:r>
          </a:p>
          <a:p>
            <a:pPr marL="457200" indent="-457200">
              <a:buAutoNum type="arabicPlain" startAt="2"/>
            </a:pPr>
            <a:r>
              <a:rPr lang="en-GB" sz="2400" baseline="30000" dirty="0" smtClean="0"/>
              <a:t>-</a:t>
            </a:r>
            <a:r>
              <a:rPr lang="en-GB" sz="2400" dirty="0" smtClean="0"/>
              <a:t>5</a:t>
            </a:r>
          </a:p>
          <a:p>
            <a:pPr marL="457200" indent="-457200"/>
            <a:r>
              <a:rPr lang="en-GB" sz="2400" baseline="30000" dirty="0" smtClean="0"/>
              <a:t>-</a:t>
            </a:r>
            <a:r>
              <a:rPr lang="en-GB" sz="2400" dirty="0" smtClean="0"/>
              <a:t>2    5</a:t>
            </a:r>
          </a:p>
          <a:p>
            <a:pPr marL="457200" indent="-457200"/>
            <a:endParaRPr lang="en-GB" sz="2400" dirty="0" smtClean="0"/>
          </a:p>
          <a:p>
            <a:pPr marL="457200" indent="-457200"/>
            <a:endParaRPr lang="en-GB" sz="2400" dirty="0" smtClean="0"/>
          </a:p>
        </p:txBody>
      </p:sp>
      <p:sp>
        <p:nvSpPr>
          <p:cNvPr id="52" name="TextBox 51"/>
          <p:cNvSpPr txBox="1"/>
          <p:nvPr/>
        </p:nvSpPr>
        <p:spPr>
          <a:xfrm>
            <a:off x="6860054" y="3368040"/>
            <a:ext cx="19484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 algn="ctr"/>
            <a:r>
              <a:rPr lang="en-GB" sz="2400" dirty="0" smtClean="0"/>
              <a:t>That add to </a:t>
            </a:r>
            <a:r>
              <a:rPr lang="en-GB" sz="2400" baseline="30000" dirty="0" smtClean="0"/>
              <a:t>- </a:t>
            </a:r>
            <a:r>
              <a:rPr lang="en-GB" sz="2400" dirty="0" smtClean="0"/>
              <a:t>3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937048" y="2407920"/>
            <a:ext cx="33855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</a:p>
          <a:p>
            <a:pPr algn="ctr"/>
            <a:endParaRPr lang="en-GB" sz="2400" i="1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GB" sz="2400" dirty="0" smtClean="0"/>
          </a:p>
        </p:txBody>
      </p:sp>
      <p:sp>
        <p:nvSpPr>
          <p:cNvPr id="54" name="TextBox 53"/>
          <p:cNvSpPr txBox="1"/>
          <p:nvPr/>
        </p:nvSpPr>
        <p:spPr>
          <a:xfrm>
            <a:off x="5490005" y="1981200"/>
            <a:ext cx="11528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i="1" dirty="0" smtClean="0">
                <a:latin typeface="Times New Roman" pitchFamily="18" charset="0"/>
                <a:cs typeface="Times New Roman" pitchFamily="18" charset="0"/>
              </a:rPr>
              <a:t>x      </a:t>
            </a:r>
            <a:r>
              <a:rPr lang="en-GB" sz="2400" baseline="30000" dirty="0" smtClean="0"/>
              <a:t>-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GB" sz="24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GB" sz="2400" baseline="30000" dirty="0" smtClean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5410" y="1341120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" name="TextBox 55"/>
          <p:cNvSpPr txBox="1"/>
          <p:nvPr/>
        </p:nvSpPr>
        <p:spPr>
          <a:xfrm>
            <a:off x="1170814" y="3398520"/>
            <a:ext cx="1531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(</a:t>
            </a:r>
            <a:r>
              <a:rPr lang="en-GB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400" dirty="0" smtClean="0"/>
              <a:t> +2)(</a:t>
            </a:r>
            <a:r>
              <a:rPr lang="en-GB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400" dirty="0" smtClean="0"/>
              <a:t>+5)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185323" y="3413760"/>
            <a:ext cx="14574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(</a:t>
            </a:r>
            <a:r>
              <a:rPr lang="en-GB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400" dirty="0" smtClean="0"/>
              <a:t> +2)(</a:t>
            </a:r>
            <a:r>
              <a:rPr lang="en-GB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400" dirty="0" smtClean="0"/>
              <a:t>-5)</a:t>
            </a:r>
          </a:p>
        </p:txBody>
      </p:sp>
      <p:grpSp>
        <p:nvGrpSpPr>
          <p:cNvPr id="58" name="Group 39"/>
          <p:cNvGrpSpPr>
            <a:grpSpLocks/>
          </p:cNvGrpSpPr>
          <p:nvPr/>
        </p:nvGrpSpPr>
        <p:grpSpPr bwMode="auto">
          <a:xfrm>
            <a:off x="460375" y="4837331"/>
            <a:ext cx="1692275" cy="1187450"/>
            <a:chOff x="894" y="1057"/>
            <a:chExt cx="1066" cy="748"/>
          </a:xfrm>
        </p:grpSpPr>
        <p:sp>
          <p:nvSpPr>
            <p:cNvPr id="59" name="Line 37"/>
            <p:cNvSpPr>
              <a:spLocks noChangeShapeType="1"/>
            </p:cNvSpPr>
            <p:nvPr/>
          </p:nvSpPr>
          <p:spPr bwMode="auto">
            <a:xfrm>
              <a:off x="1049" y="1057"/>
              <a:ext cx="0" cy="7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0" name="Line 38"/>
            <p:cNvSpPr>
              <a:spLocks noChangeShapeType="1"/>
            </p:cNvSpPr>
            <p:nvPr/>
          </p:nvSpPr>
          <p:spPr bwMode="auto">
            <a:xfrm>
              <a:off x="894" y="1264"/>
              <a:ext cx="106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686783" y="5083076"/>
            <a:ext cx="5790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400" baseline="30000" dirty="0" smtClean="0"/>
              <a:t>2</a:t>
            </a:r>
          </a:p>
        </p:txBody>
      </p:sp>
      <p:cxnSp>
        <p:nvCxnSpPr>
          <p:cNvPr id="62" name="Straight Arrow Connector 61"/>
          <p:cNvCxnSpPr/>
          <p:nvPr/>
        </p:nvCxnSpPr>
        <p:spPr>
          <a:xfrm>
            <a:off x="762000" y="4549676"/>
            <a:ext cx="91440" cy="533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988435" y="5403116"/>
            <a:ext cx="737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aseline="30000" dirty="0" smtClean="0"/>
              <a:t>-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en-GB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GB" sz="2400" baseline="30000" dirty="0" smtClean="0"/>
          </a:p>
        </p:txBody>
      </p:sp>
      <p:cxnSp>
        <p:nvCxnSpPr>
          <p:cNvPr id="64" name="Straight Arrow Connector 63"/>
          <p:cNvCxnSpPr>
            <a:endCxn id="63" idx="0"/>
          </p:cNvCxnSpPr>
          <p:nvPr/>
        </p:nvCxnSpPr>
        <p:spPr>
          <a:xfrm flipH="1">
            <a:off x="1357286" y="4569679"/>
            <a:ext cx="14314" cy="8334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1659705" y="5738396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15</a:t>
            </a:r>
            <a:endParaRPr lang="en-GB" sz="2400" baseline="30000" dirty="0" smtClean="0"/>
          </a:p>
        </p:txBody>
      </p:sp>
      <p:cxnSp>
        <p:nvCxnSpPr>
          <p:cNvPr id="66" name="Straight Arrow Connector 65"/>
          <p:cNvCxnSpPr>
            <a:endCxn id="65" idx="0"/>
          </p:cNvCxnSpPr>
          <p:nvPr/>
        </p:nvCxnSpPr>
        <p:spPr>
          <a:xfrm flipH="1">
            <a:off x="1905927" y="4564916"/>
            <a:ext cx="14315" cy="11734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2358166" y="3848636"/>
            <a:ext cx="14729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Factors of </a:t>
            </a:r>
          </a:p>
          <a:p>
            <a:pPr algn="ctr"/>
            <a:r>
              <a:rPr lang="en-GB" sz="2400" dirty="0" smtClean="0"/>
              <a:t>15</a:t>
            </a:r>
          </a:p>
        </p:txBody>
      </p:sp>
      <p:cxnSp>
        <p:nvCxnSpPr>
          <p:cNvPr id="68" name="Straight Connector 67"/>
          <p:cNvCxnSpPr/>
          <p:nvPr/>
        </p:nvCxnSpPr>
        <p:spPr>
          <a:xfrm>
            <a:off x="2636520" y="4610636"/>
            <a:ext cx="914400" cy="0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2585896" y="4549676"/>
            <a:ext cx="14527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lain"/>
            </a:pPr>
            <a:r>
              <a:rPr lang="en-GB" sz="2400" dirty="0" smtClean="0"/>
              <a:t>15</a:t>
            </a:r>
          </a:p>
          <a:p>
            <a:pPr marL="457200" indent="-457200"/>
            <a:r>
              <a:rPr lang="en-GB" sz="2400" baseline="30000" dirty="0" smtClean="0"/>
              <a:t>-</a:t>
            </a:r>
            <a:r>
              <a:rPr lang="en-GB" sz="2400" dirty="0" smtClean="0"/>
              <a:t>1   </a:t>
            </a:r>
            <a:r>
              <a:rPr lang="en-GB" sz="2400" baseline="30000" dirty="0" smtClean="0"/>
              <a:t>-</a:t>
            </a:r>
            <a:r>
              <a:rPr lang="en-GB" sz="2400" dirty="0" smtClean="0"/>
              <a:t>15</a:t>
            </a:r>
          </a:p>
          <a:p>
            <a:pPr marL="457200" indent="-457200"/>
            <a:r>
              <a:rPr lang="en-GB" sz="2400" dirty="0" smtClean="0"/>
              <a:t>3     </a:t>
            </a:r>
            <a:r>
              <a:rPr lang="en-GB" sz="2400" baseline="30000" dirty="0" smtClean="0"/>
              <a:t> </a:t>
            </a:r>
            <a:r>
              <a:rPr lang="en-GB" sz="2400" dirty="0" smtClean="0"/>
              <a:t>5  </a:t>
            </a:r>
          </a:p>
          <a:p>
            <a:pPr marL="457200" indent="-457200"/>
            <a:r>
              <a:rPr lang="en-GB" sz="2400" baseline="30000" dirty="0" smtClean="0"/>
              <a:t>- </a:t>
            </a:r>
            <a:r>
              <a:rPr lang="en-GB" sz="2400" dirty="0" smtClean="0"/>
              <a:t>3    </a:t>
            </a:r>
            <a:r>
              <a:rPr lang="en-GB" sz="2400" baseline="30000" dirty="0" smtClean="0"/>
              <a:t>-</a:t>
            </a:r>
            <a:r>
              <a:rPr lang="en-GB" sz="2400" dirty="0" smtClean="0"/>
              <a:t>5</a:t>
            </a:r>
          </a:p>
          <a:p>
            <a:pPr marL="457200" indent="-457200"/>
            <a:endParaRPr lang="en-GB" sz="2400" dirty="0" smtClean="0"/>
          </a:p>
          <a:p>
            <a:pPr marL="457200" indent="-457200"/>
            <a:endParaRPr lang="en-GB" sz="2400" dirty="0" smtClean="0"/>
          </a:p>
        </p:txBody>
      </p:sp>
      <p:sp>
        <p:nvSpPr>
          <p:cNvPr id="70" name="TextBox 69"/>
          <p:cNvSpPr txBox="1"/>
          <p:nvPr/>
        </p:nvSpPr>
        <p:spPr>
          <a:xfrm>
            <a:off x="2145272" y="6104156"/>
            <a:ext cx="26912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 algn="ctr"/>
            <a:r>
              <a:rPr lang="en-GB" sz="2400" dirty="0" smtClean="0"/>
              <a:t>Whereby add to </a:t>
            </a:r>
            <a:r>
              <a:rPr lang="en-GB" sz="2400" baseline="30000" dirty="0" smtClean="0"/>
              <a:t>- </a:t>
            </a:r>
            <a:r>
              <a:rPr lang="en-GB" sz="2400" dirty="0" smtClean="0"/>
              <a:t>13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251201" y="5144036"/>
            <a:ext cx="47480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</a:p>
          <a:p>
            <a:pPr algn="ctr"/>
            <a:endParaRPr lang="en-GB" sz="2400" i="1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sz="24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GB" sz="2400" dirty="0" smtClean="0"/>
          </a:p>
        </p:txBody>
      </p:sp>
      <p:sp>
        <p:nvSpPr>
          <p:cNvPr id="72" name="TextBox 71"/>
          <p:cNvSpPr txBox="1"/>
          <p:nvPr/>
        </p:nvSpPr>
        <p:spPr>
          <a:xfrm>
            <a:off x="756870" y="4686836"/>
            <a:ext cx="13837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i="1" dirty="0" smtClean="0">
                <a:latin typeface="Times New Roman" pitchFamily="18" charset="0"/>
                <a:cs typeface="Times New Roman" pitchFamily="18" charset="0"/>
              </a:rPr>
              <a:t>x         </a:t>
            </a:r>
            <a:r>
              <a:rPr lang="en-GB" sz="2400" baseline="30000" dirty="0" smtClean="0"/>
              <a:t>-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GB" sz="24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GB" sz="2400" baseline="30000" dirty="0" smtClean="0"/>
          </a:p>
        </p:txBody>
      </p:sp>
      <p:sp>
        <p:nvSpPr>
          <p:cNvPr id="74" name="TextBox 73"/>
          <p:cNvSpPr txBox="1"/>
          <p:nvPr/>
        </p:nvSpPr>
        <p:spPr>
          <a:xfrm>
            <a:off x="519513" y="6119396"/>
            <a:ext cx="1553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(2</a:t>
            </a:r>
            <a:r>
              <a:rPr lang="en-GB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400" dirty="0" smtClean="0"/>
              <a:t> -3)(</a:t>
            </a:r>
            <a:r>
              <a:rPr lang="en-GB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400" dirty="0" smtClean="0"/>
              <a:t>-5)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9553" y="4188143"/>
            <a:ext cx="216217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6" name="Oval 75"/>
          <p:cNvSpPr/>
          <p:nvPr/>
        </p:nvSpPr>
        <p:spPr>
          <a:xfrm>
            <a:off x="746760" y="5760720"/>
            <a:ext cx="41148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Oval 76"/>
          <p:cNvSpPr/>
          <p:nvPr/>
        </p:nvSpPr>
        <p:spPr>
          <a:xfrm>
            <a:off x="1676400" y="5227320"/>
            <a:ext cx="41148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9" name="Straight Arrow Connector 78"/>
          <p:cNvCxnSpPr>
            <a:stCxn id="77" idx="5"/>
          </p:cNvCxnSpPr>
          <p:nvPr/>
        </p:nvCxnSpPr>
        <p:spPr>
          <a:xfrm>
            <a:off x="2027620" y="5552524"/>
            <a:ext cx="471740" cy="60443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76" idx="5"/>
          </p:cNvCxnSpPr>
          <p:nvPr/>
        </p:nvCxnSpPr>
        <p:spPr>
          <a:xfrm>
            <a:off x="1097980" y="6085924"/>
            <a:ext cx="1233740" cy="1167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1614808" y="5235476"/>
            <a:ext cx="5212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 algn="ctr"/>
            <a:r>
              <a:rPr lang="en-GB" sz="1400" baseline="30000" dirty="0" smtClean="0">
                <a:solidFill>
                  <a:srgbClr val="FF0000"/>
                </a:solidFill>
              </a:rPr>
              <a:t>- </a:t>
            </a:r>
            <a:r>
              <a:rPr lang="en-GB" sz="1400" dirty="0" smtClean="0">
                <a:solidFill>
                  <a:srgbClr val="FF0000"/>
                </a:solidFill>
              </a:rPr>
              <a:t>10</a:t>
            </a:r>
            <a:r>
              <a:rPr lang="en-GB" sz="1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720423" y="5768876"/>
            <a:ext cx="4203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 algn="ctr"/>
            <a:r>
              <a:rPr lang="en-GB" sz="1400" baseline="30000" dirty="0" smtClean="0">
                <a:solidFill>
                  <a:srgbClr val="FF0000"/>
                </a:solidFill>
              </a:rPr>
              <a:t>- </a:t>
            </a:r>
            <a:r>
              <a:rPr lang="en-GB" sz="1400" dirty="0" smtClean="0">
                <a:solidFill>
                  <a:srgbClr val="FF0000"/>
                </a:solidFill>
              </a:rPr>
              <a:t>3</a:t>
            </a:r>
            <a:r>
              <a:rPr lang="en-GB" sz="1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1" grpId="0"/>
      <p:bldP spid="24" grpId="0"/>
      <p:bldP spid="28" grpId="0"/>
      <p:bldP spid="31" grpId="0"/>
      <p:bldP spid="34" grpId="0"/>
      <p:bldP spid="36" grpId="0"/>
      <p:bldP spid="37" grpId="0"/>
      <p:bldP spid="38" grpId="0"/>
      <p:bldP spid="43" grpId="0"/>
      <p:bldP spid="45" grpId="0"/>
      <p:bldP spid="47" grpId="0"/>
      <p:bldP spid="49" grpId="0"/>
      <p:bldP spid="51" grpId="0"/>
      <p:bldP spid="52" grpId="0"/>
      <p:bldP spid="53" grpId="0"/>
      <p:bldP spid="54" grpId="0"/>
      <p:bldP spid="56" grpId="0"/>
      <p:bldP spid="57" grpId="0"/>
      <p:bldP spid="61" grpId="0"/>
      <p:bldP spid="63" grpId="0"/>
      <p:bldP spid="65" grpId="0"/>
      <p:bldP spid="67" grpId="0"/>
      <p:bldP spid="69" grpId="0"/>
      <p:bldP spid="70" grpId="0"/>
      <p:bldP spid="71" grpId="0"/>
      <p:bldP spid="72" grpId="0"/>
      <p:bldP spid="74" grpId="0"/>
      <p:bldP spid="76" grpId="0" animBg="1"/>
      <p:bldP spid="77" grpId="0" animBg="1"/>
      <p:bldP spid="82" grpId="0"/>
      <p:bldP spid="8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704" y="944880"/>
            <a:ext cx="2214733" cy="5425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33888" y="856423"/>
            <a:ext cx="2453936" cy="3349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482961" y="241300"/>
            <a:ext cx="29470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Factorising Quadratics</a:t>
            </a:r>
          </a:p>
        </p:txBody>
      </p:sp>
      <p:sp>
        <p:nvSpPr>
          <p:cNvPr id="5" name="Rounded Rectangle 4">
            <a:hlinkClick r:id="rId4" action="ppaction://hlinksldjump"/>
          </p:cNvPr>
          <p:cNvSpPr/>
          <p:nvPr/>
        </p:nvSpPr>
        <p:spPr>
          <a:xfrm>
            <a:off x="6985000" y="190500"/>
            <a:ext cx="1828800" cy="698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Return to main page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500828" y="929640"/>
            <a:ext cx="1858201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700" dirty="0" smtClean="0"/>
              <a:t>(</a:t>
            </a:r>
            <a:r>
              <a:rPr lang="en-GB" sz="27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700" dirty="0" smtClean="0"/>
              <a:t> +1)(</a:t>
            </a:r>
            <a:r>
              <a:rPr lang="en-GB" sz="27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700" dirty="0" smtClean="0"/>
              <a:t>+3)</a:t>
            </a:r>
          </a:p>
          <a:p>
            <a:pPr algn="ctr"/>
            <a:r>
              <a:rPr lang="en-GB" sz="2700" dirty="0" smtClean="0"/>
              <a:t>(</a:t>
            </a:r>
            <a:r>
              <a:rPr lang="en-GB" sz="27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700" dirty="0" smtClean="0"/>
              <a:t> +1)(</a:t>
            </a:r>
            <a:r>
              <a:rPr lang="en-GB" sz="27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700" dirty="0" smtClean="0"/>
              <a:t>+10)</a:t>
            </a:r>
          </a:p>
          <a:p>
            <a:pPr algn="ctr"/>
            <a:r>
              <a:rPr lang="en-GB" sz="2700" dirty="0" smtClean="0"/>
              <a:t>(</a:t>
            </a:r>
            <a:r>
              <a:rPr lang="en-GB" sz="27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700" dirty="0" smtClean="0"/>
              <a:t> -2)(</a:t>
            </a:r>
            <a:r>
              <a:rPr lang="en-GB" sz="27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700" dirty="0" smtClean="0"/>
              <a:t>-10)</a:t>
            </a:r>
          </a:p>
          <a:p>
            <a:pPr algn="ctr"/>
            <a:r>
              <a:rPr lang="en-GB" sz="2700" dirty="0" smtClean="0"/>
              <a:t>(</a:t>
            </a:r>
            <a:r>
              <a:rPr lang="en-GB" sz="27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700" dirty="0" smtClean="0"/>
              <a:t> -1)(</a:t>
            </a:r>
            <a:r>
              <a:rPr lang="en-GB" sz="27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700" dirty="0" smtClean="0"/>
              <a:t>+7)</a:t>
            </a:r>
          </a:p>
          <a:p>
            <a:pPr algn="ctr"/>
            <a:r>
              <a:rPr lang="en-GB" sz="2700" dirty="0" smtClean="0"/>
              <a:t>(</a:t>
            </a:r>
            <a:r>
              <a:rPr lang="en-GB" sz="27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700" dirty="0" smtClean="0"/>
              <a:t> +3)(</a:t>
            </a:r>
            <a:r>
              <a:rPr lang="en-GB" sz="27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700" dirty="0" smtClean="0"/>
              <a:t>-5)</a:t>
            </a:r>
          </a:p>
          <a:p>
            <a:pPr algn="ctr"/>
            <a:r>
              <a:rPr lang="en-GB" sz="2700" dirty="0" smtClean="0"/>
              <a:t>(</a:t>
            </a:r>
            <a:r>
              <a:rPr lang="en-GB" sz="27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700" dirty="0" smtClean="0"/>
              <a:t> +2)(</a:t>
            </a:r>
            <a:r>
              <a:rPr lang="en-GB" sz="27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700" dirty="0" smtClean="0"/>
              <a:t>+9)</a:t>
            </a:r>
          </a:p>
          <a:p>
            <a:pPr algn="ctr"/>
            <a:r>
              <a:rPr lang="en-GB" sz="2700" dirty="0" smtClean="0"/>
              <a:t>(</a:t>
            </a:r>
            <a:r>
              <a:rPr lang="en-GB" sz="27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700" dirty="0" smtClean="0"/>
              <a:t> -2)(</a:t>
            </a:r>
            <a:r>
              <a:rPr lang="en-GB" sz="2700" i="1" dirty="0" smtClean="0">
                <a:latin typeface="Times New Roman" pitchFamily="18" charset="0"/>
                <a:cs typeface="Times New Roman" pitchFamily="18" charset="0"/>
              </a:rPr>
              <a:t>x-</a:t>
            </a:r>
            <a:r>
              <a:rPr lang="en-GB" sz="2700" dirty="0" smtClean="0"/>
              <a:t>11)</a:t>
            </a:r>
          </a:p>
          <a:p>
            <a:pPr algn="ctr"/>
            <a:r>
              <a:rPr lang="en-GB" sz="2700" dirty="0" smtClean="0"/>
              <a:t>(</a:t>
            </a:r>
            <a:r>
              <a:rPr lang="en-GB" sz="27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700" dirty="0" smtClean="0"/>
              <a:t> -4)(</a:t>
            </a:r>
            <a:r>
              <a:rPr lang="en-GB" sz="27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700" dirty="0" smtClean="0"/>
              <a:t>-8)</a:t>
            </a:r>
          </a:p>
          <a:p>
            <a:pPr algn="ctr"/>
            <a:r>
              <a:rPr lang="en-GB" sz="2700" dirty="0" smtClean="0"/>
              <a:t>(</a:t>
            </a:r>
            <a:r>
              <a:rPr lang="en-GB" sz="27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700" dirty="0" smtClean="0"/>
              <a:t> +5)(</a:t>
            </a:r>
            <a:r>
              <a:rPr lang="en-GB" sz="27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700" dirty="0" smtClean="0"/>
              <a:t>-7)</a:t>
            </a:r>
          </a:p>
          <a:p>
            <a:pPr algn="ctr"/>
            <a:r>
              <a:rPr lang="en-GB" sz="2700" dirty="0" smtClean="0"/>
              <a:t>(</a:t>
            </a:r>
            <a:r>
              <a:rPr lang="en-GB" sz="27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700" dirty="0" smtClean="0"/>
              <a:t> +8)(</a:t>
            </a:r>
            <a:r>
              <a:rPr lang="en-GB" sz="27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700" dirty="0" smtClean="0"/>
              <a:t>-9)</a:t>
            </a:r>
          </a:p>
          <a:p>
            <a:pPr algn="ctr"/>
            <a:r>
              <a:rPr lang="en-GB" sz="2700" dirty="0" smtClean="0"/>
              <a:t>(</a:t>
            </a:r>
            <a:r>
              <a:rPr lang="en-GB" sz="27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700" dirty="0" smtClean="0"/>
              <a:t>-11)(</a:t>
            </a:r>
            <a:r>
              <a:rPr lang="en-GB" sz="27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700" dirty="0" smtClean="0"/>
              <a:t>-11)</a:t>
            </a:r>
          </a:p>
          <a:p>
            <a:pPr algn="ctr"/>
            <a:r>
              <a:rPr lang="en-GB" sz="2700" dirty="0" smtClean="0"/>
              <a:t>(</a:t>
            </a:r>
            <a:r>
              <a:rPr lang="en-GB" sz="27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700" dirty="0" smtClean="0"/>
              <a:t> +4)(</a:t>
            </a:r>
            <a:r>
              <a:rPr lang="en-GB" sz="27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700" dirty="0" smtClean="0"/>
              <a:t>-6)</a:t>
            </a:r>
          </a:p>
          <a:p>
            <a:pPr algn="ctr"/>
            <a:r>
              <a:rPr lang="en-GB" sz="2700" dirty="0" smtClean="0"/>
              <a:t>(</a:t>
            </a:r>
            <a:r>
              <a:rPr lang="en-GB" sz="27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700" dirty="0" smtClean="0"/>
              <a:t> +3)(</a:t>
            </a:r>
            <a:r>
              <a:rPr lang="en-GB" sz="27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700" dirty="0" smtClean="0"/>
              <a:t>-3)</a:t>
            </a:r>
          </a:p>
          <a:p>
            <a:pPr algn="ctr"/>
            <a:endParaRPr lang="en-GB" sz="27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6901017" y="837247"/>
            <a:ext cx="1965602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700" dirty="0" smtClean="0"/>
              <a:t>(2</a:t>
            </a:r>
            <a:r>
              <a:rPr lang="en-GB" sz="27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700" dirty="0" smtClean="0"/>
              <a:t> -3)(</a:t>
            </a:r>
            <a:r>
              <a:rPr lang="en-GB" sz="27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700" dirty="0" smtClean="0"/>
              <a:t>+5)</a:t>
            </a:r>
          </a:p>
          <a:p>
            <a:pPr algn="ctr"/>
            <a:r>
              <a:rPr lang="en-GB" sz="2700" dirty="0" smtClean="0"/>
              <a:t>(5</a:t>
            </a:r>
            <a:r>
              <a:rPr lang="en-GB" sz="27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700" dirty="0" smtClean="0"/>
              <a:t> +2)(</a:t>
            </a:r>
            <a:r>
              <a:rPr lang="en-GB" sz="27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700" dirty="0" smtClean="0"/>
              <a:t>+1)</a:t>
            </a:r>
          </a:p>
          <a:p>
            <a:pPr algn="ctr"/>
            <a:r>
              <a:rPr lang="en-GB" sz="2700" dirty="0" smtClean="0"/>
              <a:t>(3</a:t>
            </a:r>
            <a:r>
              <a:rPr lang="en-GB" sz="27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700" dirty="0" smtClean="0"/>
              <a:t> -2)(</a:t>
            </a:r>
            <a:r>
              <a:rPr lang="en-GB" sz="27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700" dirty="0" smtClean="0"/>
              <a:t>+1)</a:t>
            </a:r>
          </a:p>
          <a:p>
            <a:pPr algn="ctr"/>
            <a:r>
              <a:rPr lang="en-GB" sz="2700" dirty="0" smtClean="0"/>
              <a:t>(5</a:t>
            </a:r>
            <a:r>
              <a:rPr lang="en-GB" sz="27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700" dirty="0" smtClean="0"/>
              <a:t> -1)(</a:t>
            </a:r>
            <a:r>
              <a:rPr lang="en-GB" sz="27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700" dirty="0" smtClean="0"/>
              <a:t>+7)</a:t>
            </a:r>
          </a:p>
          <a:p>
            <a:pPr algn="ctr"/>
            <a:r>
              <a:rPr lang="en-GB" sz="2700" dirty="0" smtClean="0"/>
              <a:t>(5</a:t>
            </a:r>
            <a:r>
              <a:rPr lang="en-GB" sz="27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700" dirty="0" smtClean="0"/>
              <a:t> +1)(</a:t>
            </a:r>
            <a:r>
              <a:rPr lang="en-GB" sz="27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700" dirty="0" smtClean="0"/>
              <a:t>+2)</a:t>
            </a:r>
          </a:p>
          <a:p>
            <a:pPr algn="ctr"/>
            <a:r>
              <a:rPr lang="en-GB" sz="2700" dirty="0" smtClean="0"/>
              <a:t>(5</a:t>
            </a:r>
            <a:r>
              <a:rPr lang="en-GB" sz="27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700" dirty="0" smtClean="0"/>
              <a:t> -3)(</a:t>
            </a:r>
            <a:r>
              <a:rPr lang="en-GB" sz="27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700" dirty="0" smtClean="0"/>
              <a:t>+2)</a:t>
            </a:r>
          </a:p>
          <a:p>
            <a:pPr algn="ctr"/>
            <a:r>
              <a:rPr lang="en-GB" sz="2700" dirty="0" smtClean="0"/>
              <a:t>(3</a:t>
            </a:r>
            <a:r>
              <a:rPr lang="en-GB" sz="27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700" dirty="0" smtClean="0"/>
              <a:t> +8)(</a:t>
            </a:r>
            <a:r>
              <a:rPr lang="en-GB" sz="2700" i="1" dirty="0" smtClean="0">
                <a:latin typeface="Times New Roman" pitchFamily="18" charset="0"/>
                <a:cs typeface="Times New Roman" pitchFamily="18" charset="0"/>
              </a:rPr>
              <a:t>x-</a:t>
            </a:r>
            <a:r>
              <a:rPr lang="en-GB" sz="2700" dirty="0" smtClean="0"/>
              <a:t>3)</a:t>
            </a:r>
          </a:p>
          <a:p>
            <a:pPr algn="ctr"/>
            <a:r>
              <a:rPr lang="en-GB" sz="2700" dirty="0" smtClean="0"/>
              <a:t>(2</a:t>
            </a:r>
            <a:r>
              <a:rPr lang="en-GB" sz="27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700" dirty="0" smtClean="0"/>
              <a:t> +3)(3</a:t>
            </a:r>
            <a:r>
              <a:rPr lang="en-GB" sz="27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700" dirty="0" smtClean="0"/>
              <a:t>-4)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24293" y="1533842"/>
            <a:ext cx="3323907" cy="4883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505209" y="958503"/>
            <a:ext cx="33969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Solving Linear Equations</a:t>
            </a:r>
            <a:endParaRPr lang="en-GB" sz="2400" dirty="0"/>
          </a:p>
        </p:txBody>
      </p:sp>
      <p:sp>
        <p:nvSpPr>
          <p:cNvPr id="4" name="Rounded Rectangle 3">
            <a:hlinkClick r:id="rId4" action="ppaction://hlinksldjump"/>
          </p:cNvPr>
          <p:cNvSpPr/>
          <p:nvPr/>
        </p:nvSpPr>
        <p:spPr>
          <a:xfrm>
            <a:off x="6769100" y="508000"/>
            <a:ext cx="1828800" cy="698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Return to main page</a:t>
            </a:r>
            <a:endParaRPr lang="en-GB" dirty="0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4652368" y="1588770"/>
            <a:ext cx="668085" cy="582930"/>
            <a:chOff x="5048608" y="2000250"/>
            <a:chExt cx="668085" cy="582930"/>
          </a:xfrm>
        </p:grpSpPr>
        <p:sp>
          <p:nvSpPr>
            <p:cNvPr id="5" name="TextBox 4"/>
            <p:cNvSpPr txBox="1"/>
            <p:nvPr/>
          </p:nvSpPr>
          <p:spPr>
            <a:xfrm>
              <a:off x="5048608" y="2000250"/>
              <a:ext cx="511680" cy="5078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2700" i="1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GB" sz="2700" dirty="0" smtClean="0"/>
                <a:t>=</a:t>
              </a:r>
            </a:p>
          </p:txBody>
        </p:sp>
        <p:pic>
          <p:nvPicPr>
            <p:cNvPr id="9217" name="Picture 1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593080" y="2026920"/>
              <a:ext cx="123613" cy="556260"/>
            </a:xfrm>
            <a:prstGeom prst="rect">
              <a:avLst/>
            </a:prstGeom>
            <a:noFill/>
          </p:spPr>
        </p:pic>
      </p:grp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pSp>
        <p:nvGrpSpPr>
          <p:cNvPr id="14" name="Group 13"/>
          <p:cNvGrpSpPr/>
          <p:nvPr/>
        </p:nvGrpSpPr>
        <p:grpSpPr>
          <a:xfrm>
            <a:off x="4612270" y="2164080"/>
            <a:ext cx="813170" cy="598805"/>
            <a:chOff x="4810390" y="2148840"/>
            <a:chExt cx="813170" cy="598805"/>
          </a:xfrm>
        </p:grpSpPr>
        <p:sp>
          <p:nvSpPr>
            <p:cNvPr id="10" name="TextBox 9"/>
            <p:cNvSpPr txBox="1"/>
            <p:nvPr/>
          </p:nvSpPr>
          <p:spPr>
            <a:xfrm>
              <a:off x="4810390" y="2152650"/>
              <a:ext cx="530916" cy="5078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2700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GB" sz="2700" dirty="0" smtClean="0"/>
                <a:t>=</a:t>
              </a:r>
            </a:p>
          </p:txBody>
        </p:sp>
        <p:graphicFrame>
          <p:nvGraphicFramePr>
            <p:cNvPr id="9219" name="Object 3"/>
            <p:cNvGraphicFramePr>
              <a:graphicFrameLocks noChangeAspect="1"/>
            </p:cNvGraphicFramePr>
            <p:nvPr/>
          </p:nvGraphicFramePr>
          <p:xfrm>
            <a:off x="5273040" y="2148840"/>
            <a:ext cx="350520" cy="598805"/>
          </p:xfrm>
          <a:graphic>
            <a:graphicData uri="http://schemas.openxmlformats.org/presentationml/2006/ole">
              <p:oleObj spid="_x0000_s9219" name="Equation" r:id="rId6" imgW="228501" imgH="393529" progId="Equation.3">
                <p:embed/>
              </p:oleObj>
            </a:graphicData>
          </a:graphic>
        </p:graphicFrame>
      </p:grpSp>
      <p:grpSp>
        <p:nvGrpSpPr>
          <p:cNvPr id="13" name="Group 12"/>
          <p:cNvGrpSpPr/>
          <p:nvPr/>
        </p:nvGrpSpPr>
        <p:grpSpPr>
          <a:xfrm>
            <a:off x="4626124" y="2774373"/>
            <a:ext cx="823330" cy="598488"/>
            <a:chOff x="4810390" y="2149533"/>
            <a:chExt cx="823330" cy="598488"/>
          </a:xfrm>
        </p:grpSpPr>
        <p:sp>
          <p:nvSpPr>
            <p:cNvPr id="15" name="TextBox 14"/>
            <p:cNvSpPr txBox="1"/>
            <p:nvPr/>
          </p:nvSpPr>
          <p:spPr>
            <a:xfrm>
              <a:off x="4810390" y="2152650"/>
              <a:ext cx="530916" cy="5078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2700" i="1" dirty="0" smtClean="0"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lang="en-GB" sz="2700" dirty="0" smtClean="0"/>
                <a:t>=</a:t>
              </a:r>
            </a:p>
          </p:txBody>
        </p:sp>
        <p:graphicFrame>
          <p:nvGraphicFramePr>
            <p:cNvPr id="16" name="Object 3"/>
            <p:cNvGraphicFramePr>
              <a:graphicFrameLocks noChangeAspect="1"/>
            </p:cNvGraphicFramePr>
            <p:nvPr/>
          </p:nvGraphicFramePr>
          <p:xfrm>
            <a:off x="5263833" y="2149533"/>
            <a:ext cx="369887" cy="598488"/>
          </p:xfrm>
          <a:graphic>
            <a:graphicData uri="http://schemas.openxmlformats.org/presentationml/2006/ole">
              <p:oleObj spid="_x0000_s9220" name="Equation" r:id="rId7" imgW="241200" imgH="393480" progId="Equation.3">
                <p:embed/>
              </p:oleObj>
            </a:graphicData>
          </a:graphic>
        </p:graphicFrame>
      </p:grpSp>
      <p:grpSp>
        <p:nvGrpSpPr>
          <p:cNvPr id="17" name="Group 16"/>
          <p:cNvGrpSpPr/>
          <p:nvPr/>
        </p:nvGrpSpPr>
        <p:grpSpPr>
          <a:xfrm>
            <a:off x="4639979" y="3439102"/>
            <a:ext cx="872687" cy="598488"/>
            <a:chOff x="4810390" y="2149244"/>
            <a:chExt cx="872687" cy="598488"/>
          </a:xfrm>
        </p:grpSpPr>
        <p:sp>
          <p:nvSpPr>
            <p:cNvPr id="18" name="TextBox 17"/>
            <p:cNvSpPr txBox="1"/>
            <p:nvPr/>
          </p:nvSpPr>
          <p:spPr>
            <a:xfrm>
              <a:off x="4810390" y="2152650"/>
              <a:ext cx="530916" cy="5078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2700" i="1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GB" sz="2700" dirty="0" smtClean="0"/>
                <a:t>=</a:t>
              </a:r>
            </a:p>
          </p:txBody>
        </p:sp>
        <p:graphicFrame>
          <p:nvGraphicFramePr>
            <p:cNvPr id="19" name="Object 3"/>
            <p:cNvGraphicFramePr>
              <a:graphicFrameLocks noChangeAspect="1"/>
            </p:cNvGraphicFramePr>
            <p:nvPr/>
          </p:nvGraphicFramePr>
          <p:xfrm>
            <a:off x="5214765" y="2149244"/>
            <a:ext cx="468312" cy="598488"/>
          </p:xfrm>
          <a:graphic>
            <a:graphicData uri="http://schemas.openxmlformats.org/presentationml/2006/ole">
              <p:oleObj spid="_x0000_s9221" name="Equation" r:id="rId8" imgW="304560" imgH="393480" progId="Equation.3">
                <p:embed/>
              </p:oleObj>
            </a:graphicData>
          </a:graphic>
        </p:graphicFrame>
      </p:grpSp>
      <p:grpSp>
        <p:nvGrpSpPr>
          <p:cNvPr id="20" name="Group 19"/>
          <p:cNvGrpSpPr/>
          <p:nvPr/>
        </p:nvGrpSpPr>
        <p:grpSpPr>
          <a:xfrm>
            <a:off x="4645361" y="4007139"/>
            <a:ext cx="853450" cy="598488"/>
            <a:chOff x="4829627" y="2149244"/>
            <a:chExt cx="853450" cy="598488"/>
          </a:xfrm>
        </p:grpSpPr>
        <p:sp>
          <p:nvSpPr>
            <p:cNvPr id="21" name="TextBox 20"/>
            <p:cNvSpPr txBox="1"/>
            <p:nvPr/>
          </p:nvSpPr>
          <p:spPr>
            <a:xfrm>
              <a:off x="4829627" y="2152650"/>
              <a:ext cx="492443" cy="5078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2700" i="1" dirty="0" smtClean="0"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GB" sz="2700" dirty="0" smtClean="0"/>
                <a:t>=</a:t>
              </a:r>
            </a:p>
          </p:txBody>
        </p:sp>
        <p:graphicFrame>
          <p:nvGraphicFramePr>
            <p:cNvPr id="22" name="Object 3"/>
            <p:cNvGraphicFramePr>
              <a:graphicFrameLocks noChangeAspect="1"/>
            </p:cNvGraphicFramePr>
            <p:nvPr/>
          </p:nvGraphicFramePr>
          <p:xfrm>
            <a:off x="5214765" y="2149244"/>
            <a:ext cx="468312" cy="598488"/>
          </p:xfrm>
          <a:graphic>
            <a:graphicData uri="http://schemas.openxmlformats.org/presentationml/2006/ole">
              <p:oleObj spid="_x0000_s9222" name="Equation" r:id="rId9" imgW="304560" imgH="393480" progId="Equation.3">
                <p:embed/>
              </p:oleObj>
            </a:graphicData>
          </a:graphic>
        </p:graphicFrame>
      </p:grpSp>
      <p:grpSp>
        <p:nvGrpSpPr>
          <p:cNvPr id="23" name="Group 22"/>
          <p:cNvGrpSpPr/>
          <p:nvPr/>
        </p:nvGrpSpPr>
        <p:grpSpPr>
          <a:xfrm>
            <a:off x="4678452" y="4560888"/>
            <a:ext cx="846048" cy="598487"/>
            <a:chOff x="4848863" y="2148811"/>
            <a:chExt cx="846048" cy="598487"/>
          </a:xfrm>
        </p:grpSpPr>
        <p:sp>
          <p:nvSpPr>
            <p:cNvPr id="24" name="TextBox 23"/>
            <p:cNvSpPr txBox="1"/>
            <p:nvPr/>
          </p:nvSpPr>
          <p:spPr>
            <a:xfrm>
              <a:off x="4848863" y="2152650"/>
              <a:ext cx="453970" cy="5078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2700" i="1" dirty="0" smtClean="0"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GB" sz="2700" dirty="0" smtClean="0"/>
                <a:t>=</a:t>
              </a:r>
            </a:p>
          </p:txBody>
        </p:sp>
        <p:graphicFrame>
          <p:nvGraphicFramePr>
            <p:cNvPr id="25" name="Object 3"/>
            <p:cNvGraphicFramePr>
              <a:graphicFrameLocks noChangeAspect="1"/>
            </p:cNvGraphicFramePr>
            <p:nvPr/>
          </p:nvGraphicFramePr>
          <p:xfrm>
            <a:off x="5205961" y="2148811"/>
            <a:ext cx="488950" cy="598487"/>
          </p:xfrm>
          <a:graphic>
            <a:graphicData uri="http://schemas.openxmlformats.org/presentationml/2006/ole">
              <p:oleObj spid="_x0000_s9223" name="Equation" r:id="rId10" imgW="317160" imgH="393480" progId="Equation.3">
                <p:embed/>
              </p:oleObj>
            </a:graphicData>
          </a:graphic>
        </p:graphicFrame>
      </p:grpSp>
      <p:grpSp>
        <p:nvGrpSpPr>
          <p:cNvPr id="26" name="Group 25"/>
          <p:cNvGrpSpPr/>
          <p:nvPr/>
        </p:nvGrpSpPr>
        <p:grpSpPr>
          <a:xfrm>
            <a:off x="4650743" y="5156200"/>
            <a:ext cx="719770" cy="598488"/>
            <a:chOff x="4848863" y="2148377"/>
            <a:chExt cx="719770" cy="598488"/>
          </a:xfrm>
        </p:grpSpPr>
        <p:sp>
          <p:nvSpPr>
            <p:cNvPr id="27" name="TextBox 26"/>
            <p:cNvSpPr txBox="1"/>
            <p:nvPr/>
          </p:nvSpPr>
          <p:spPr>
            <a:xfrm>
              <a:off x="4848863" y="2152650"/>
              <a:ext cx="453970" cy="5078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2700" i="1" dirty="0" smtClean="0">
                  <a:latin typeface="Times New Roman" pitchFamily="18" charset="0"/>
                  <a:cs typeface="Times New Roman" pitchFamily="18" charset="0"/>
                </a:rPr>
                <a:t>j</a:t>
              </a:r>
              <a:r>
                <a:rPr lang="en-GB" sz="2700" dirty="0" smtClean="0"/>
                <a:t>=</a:t>
              </a:r>
            </a:p>
          </p:txBody>
        </p:sp>
        <p:graphicFrame>
          <p:nvGraphicFramePr>
            <p:cNvPr id="28" name="Object 3"/>
            <p:cNvGraphicFramePr>
              <a:graphicFrameLocks noChangeAspect="1"/>
            </p:cNvGraphicFramePr>
            <p:nvPr/>
          </p:nvGraphicFramePr>
          <p:xfrm>
            <a:off x="5333683" y="2148377"/>
            <a:ext cx="234950" cy="598488"/>
          </p:xfrm>
          <a:graphic>
            <a:graphicData uri="http://schemas.openxmlformats.org/presentationml/2006/ole">
              <p:oleObj spid="_x0000_s9224" name="Equation" r:id="rId11" imgW="152280" imgH="393480" progId="Equation.3">
                <p:embed/>
              </p:oleObj>
            </a:graphicData>
          </a:graphic>
        </p:graphicFrame>
      </p:grpSp>
      <p:grpSp>
        <p:nvGrpSpPr>
          <p:cNvPr id="29" name="Group 28"/>
          <p:cNvGrpSpPr/>
          <p:nvPr/>
        </p:nvGrpSpPr>
        <p:grpSpPr>
          <a:xfrm>
            <a:off x="4626124" y="5738813"/>
            <a:ext cx="807889" cy="598487"/>
            <a:chOff x="4810390" y="2149099"/>
            <a:chExt cx="807889" cy="598487"/>
          </a:xfrm>
        </p:grpSpPr>
        <p:sp>
          <p:nvSpPr>
            <p:cNvPr id="30" name="TextBox 29"/>
            <p:cNvSpPr txBox="1"/>
            <p:nvPr/>
          </p:nvSpPr>
          <p:spPr>
            <a:xfrm>
              <a:off x="4810390" y="2152650"/>
              <a:ext cx="530916" cy="5078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2700" i="1" dirty="0" smtClean="0">
                  <a:latin typeface="Times New Roman" pitchFamily="18" charset="0"/>
                  <a:cs typeface="Times New Roman" pitchFamily="18" charset="0"/>
                </a:rPr>
                <a:t>h</a:t>
              </a:r>
              <a:r>
                <a:rPr lang="en-GB" sz="2700" dirty="0" smtClean="0"/>
                <a:t>=</a:t>
              </a:r>
            </a:p>
          </p:txBody>
        </p:sp>
        <p:graphicFrame>
          <p:nvGraphicFramePr>
            <p:cNvPr id="31" name="Object 3"/>
            <p:cNvGraphicFramePr>
              <a:graphicFrameLocks noChangeAspect="1"/>
            </p:cNvGraphicFramePr>
            <p:nvPr/>
          </p:nvGraphicFramePr>
          <p:xfrm>
            <a:off x="5286491" y="2149099"/>
            <a:ext cx="331788" cy="598487"/>
          </p:xfrm>
          <a:graphic>
            <a:graphicData uri="http://schemas.openxmlformats.org/presentationml/2006/ole">
              <p:oleObj spid="_x0000_s9225" name="Equation" r:id="rId12" imgW="215640" imgH="39348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051600" y="336203"/>
            <a:ext cx="4463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Solving Quadratics (Factorising)</a:t>
            </a:r>
            <a:endParaRPr lang="en-GB" sz="2400" dirty="0"/>
          </a:p>
        </p:txBody>
      </p:sp>
      <p:sp>
        <p:nvSpPr>
          <p:cNvPr id="7" name="Rounded Rectangle 6">
            <a:hlinkClick r:id="rId2" action="ppaction://hlinksldjump"/>
          </p:cNvPr>
          <p:cNvSpPr/>
          <p:nvPr/>
        </p:nvSpPr>
        <p:spPr>
          <a:xfrm>
            <a:off x="6845300" y="215900"/>
            <a:ext cx="1828800" cy="698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Return to main page</a:t>
            </a:r>
            <a:endParaRPr lang="en-GB" dirty="0"/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074" y="1418792"/>
            <a:ext cx="4429125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96266" y="2620241"/>
            <a:ext cx="4000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62080" y="2629333"/>
            <a:ext cx="3619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6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90718" y="1176338"/>
            <a:ext cx="3571875" cy="389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Arrow Connector 13"/>
          <p:cNvCxnSpPr/>
          <p:nvPr/>
        </p:nvCxnSpPr>
        <p:spPr>
          <a:xfrm>
            <a:off x="1648691" y="2964873"/>
            <a:ext cx="4641273" cy="120534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278582" y="2937164"/>
            <a:ext cx="2230582" cy="1219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4087091" y="1274618"/>
            <a:ext cx="4197927" cy="207818"/>
          </a:xfrm>
          <a:prstGeom prst="straightConnector1">
            <a:avLst/>
          </a:prstGeom>
          <a:ln w="28575">
            <a:solidFill>
              <a:srgbClr val="33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571246" y="1816331"/>
            <a:ext cx="2188420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700" dirty="0" smtClean="0"/>
              <a:t>(</a:t>
            </a:r>
            <a:r>
              <a:rPr lang="en-GB" sz="27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700" dirty="0" smtClean="0"/>
              <a:t> +5)(</a:t>
            </a:r>
            <a:r>
              <a:rPr lang="en-GB" sz="27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700" dirty="0" smtClean="0"/>
              <a:t>+2) = 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87305" y="2204258"/>
            <a:ext cx="126989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7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700" dirty="0" smtClean="0"/>
              <a:t> +5 = 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861779" y="2259676"/>
            <a:ext cx="126989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7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700" dirty="0" smtClean="0"/>
              <a:t> +2 = 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0" y="4739640"/>
            <a:ext cx="8664936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700" dirty="0" smtClean="0">
                <a:latin typeface="Times New Roman" pitchFamily="18" charset="0"/>
                <a:cs typeface="Times New Roman" pitchFamily="18" charset="0"/>
              </a:rPr>
              <a:t>Making the equation </a:t>
            </a:r>
            <a:r>
              <a:rPr lang="en-GB" sz="27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7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sz="2700" dirty="0" smtClean="0"/>
              <a:t> +7</a:t>
            </a:r>
            <a:r>
              <a:rPr lang="en-GB" sz="27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700" dirty="0" smtClean="0"/>
              <a:t> + 10= 0</a:t>
            </a:r>
          </a:p>
          <a:p>
            <a:r>
              <a:rPr lang="en-GB" sz="2700" dirty="0" smtClean="0"/>
              <a:t>Means where does the graph of </a:t>
            </a:r>
            <a:r>
              <a:rPr lang="en-GB" sz="27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GB" sz="2700" dirty="0" smtClean="0">
                <a:solidFill>
                  <a:srgbClr val="FF0000"/>
                </a:solidFill>
              </a:rPr>
              <a:t> = </a:t>
            </a:r>
            <a:r>
              <a:rPr lang="en-GB" sz="27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7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sz="2700" dirty="0" smtClean="0">
                <a:solidFill>
                  <a:srgbClr val="FF0000"/>
                </a:solidFill>
              </a:rPr>
              <a:t> +7</a:t>
            </a:r>
            <a:r>
              <a:rPr lang="en-GB" sz="27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700" dirty="0" smtClean="0">
                <a:solidFill>
                  <a:srgbClr val="FF0000"/>
                </a:solidFill>
              </a:rPr>
              <a:t> + 10 </a:t>
            </a:r>
            <a:r>
              <a:rPr lang="en-GB" sz="2700" dirty="0" smtClean="0"/>
              <a:t>cross the line</a:t>
            </a:r>
          </a:p>
          <a:p>
            <a:r>
              <a:rPr lang="en-GB" sz="2700" dirty="0" smtClean="0"/>
              <a:t>				          </a:t>
            </a:r>
            <a:r>
              <a:rPr lang="en-GB" sz="27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GB" sz="2700" dirty="0" smtClean="0">
                <a:solidFill>
                  <a:srgbClr val="0000FF"/>
                </a:solidFill>
              </a:rPr>
              <a:t> = 0</a:t>
            </a:r>
            <a:endParaRPr lang="en-GB" sz="2700" dirty="0" smtClean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5527964" y="4170218"/>
            <a:ext cx="3338945" cy="13855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0" y="5934670"/>
            <a:ext cx="86649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700" dirty="0" smtClean="0"/>
              <a:t>Where does the graph of </a:t>
            </a:r>
            <a:r>
              <a:rPr lang="en-GB" sz="27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GB" sz="2700" dirty="0" smtClean="0"/>
              <a:t> = </a:t>
            </a:r>
            <a:r>
              <a:rPr lang="en-GB" sz="27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7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sz="2700" dirty="0" smtClean="0"/>
              <a:t> +7</a:t>
            </a:r>
            <a:r>
              <a:rPr lang="en-GB" sz="27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700" dirty="0" smtClean="0"/>
              <a:t> </a:t>
            </a:r>
            <a:r>
              <a:rPr lang="en-GB" sz="2700" dirty="0" smtClean="0">
                <a:solidFill>
                  <a:srgbClr val="336600"/>
                </a:solidFill>
              </a:rPr>
              <a:t>+ 10 </a:t>
            </a:r>
            <a:r>
              <a:rPr lang="en-GB" sz="2700" dirty="0" smtClean="0"/>
              <a:t>cross the line</a:t>
            </a:r>
          </a:p>
          <a:p>
            <a:r>
              <a:rPr lang="en-GB" sz="2700" dirty="0" smtClean="0"/>
              <a:t>				          </a:t>
            </a:r>
            <a:r>
              <a:rPr lang="en-GB" sz="2700" i="1" dirty="0" smtClean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700" dirty="0" smtClean="0">
                <a:solidFill>
                  <a:srgbClr val="336600"/>
                </a:solidFill>
              </a:rPr>
              <a:t> = 0 / </a:t>
            </a:r>
            <a:r>
              <a:rPr lang="en-GB" sz="2700" i="1" dirty="0" smtClean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GB" sz="2700" dirty="0" smtClean="0">
                <a:solidFill>
                  <a:srgbClr val="336600"/>
                </a:solidFill>
              </a:rPr>
              <a:t> axis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8409709" y="1233055"/>
            <a:ext cx="0" cy="3851563"/>
          </a:xfrm>
          <a:prstGeom prst="line">
            <a:avLst/>
          </a:prstGeom>
          <a:ln w="28575">
            <a:solidFill>
              <a:srgbClr val="3366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34605"/>
            <a:ext cx="2819400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780161"/>
            <a:ext cx="5547014" cy="1755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49511" y="902421"/>
            <a:ext cx="253365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76800" y="3219450"/>
            <a:ext cx="4267200" cy="363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051600" y="336203"/>
            <a:ext cx="4463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Solving Quadratics (Factorising)</a:t>
            </a:r>
            <a:endParaRPr lang="en-GB" sz="2400" dirty="0"/>
          </a:p>
        </p:txBody>
      </p:sp>
      <p:sp>
        <p:nvSpPr>
          <p:cNvPr id="7" name="Rounded Rectangle 6">
            <a:hlinkClick r:id="rId6" action="ppaction://hlinksldjump"/>
          </p:cNvPr>
          <p:cNvSpPr/>
          <p:nvPr/>
        </p:nvSpPr>
        <p:spPr>
          <a:xfrm>
            <a:off x="6845300" y="215900"/>
            <a:ext cx="1828800" cy="698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Return to main page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684602" y="1220586"/>
            <a:ext cx="1518365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9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1900" dirty="0" smtClean="0"/>
              <a:t> = 0   </a:t>
            </a:r>
            <a:r>
              <a:rPr lang="en-GB" sz="19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GB" sz="1900" dirty="0" smtClean="0"/>
              <a:t>= 4</a:t>
            </a:r>
          </a:p>
          <a:p>
            <a:pPr algn="ctr"/>
            <a:r>
              <a:rPr lang="en-GB" sz="19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GB" sz="1900" dirty="0" smtClean="0"/>
              <a:t> = 0   </a:t>
            </a:r>
            <a:r>
              <a:rPr lang="en-GB" sz="1900" i="1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GB" sz="1900" dirty="0" smtClean="0"/>
              <a:t>= </a:t>
            </a:r>
            <a:r>
              <a:rPr lang="en-GB" sz="1900" baseline="30000" dirty="0" smtClean="0"/>
              <a:t>-</a:t>
            </a:r>
            <a:r>
              <a:rPr lang="en-GB" sz="1900" dirty="0" smtClean="0"/>
              <a:t>2</a:t>
            </a:r>
          </a:p>
          <a:p>
            <a:pPr algn="ctr"/>
            <a:r>
              <a:rPr lang="en-GB" sz="1900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GB" sz="1900" dirty="0" smtClean="0"/>
              <a:t> = 0   </a:t>
            </a:r>
            <a:r>
              <a:rPr lang="en-GB" sz="1900" i="1" dirty="0" smtClean="0">
                <a:latin typeface="Times New Roman" pitchFamily="18" charset="0"/>
                <a:cs typeface="Times New Roman" pitchFamily="18" charset="0"/>
              </a:rPr>
              <a:t>g </a:t>
            </a:r>
            <a:r>
              <a:rPr lang="en-GB" sz="1900" dirty="0" smtClean="0"/>
              <a:t>= 2½</a:t>
            </a:r>
          </a:p>
          <a:p>
            <a:pPr algn="ctr"/>
            <a:r>
              <a:rPr lang="en-GB" sz="19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1900" dirty="0" smtClean="0"/>
              <a:t> = 0   </a:t>
            </a:r>
            <a:r>
              <a:rPr lang="en-GB" sz="19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GB" sz="1900" dirty="0" smtClean="0"/>
              <a:t>= </a:t>
            </a:r>
            <a:r>
              <a:rPr lang="en-GB" sz="1900" baseline="30000" dirty="0" smtClean="0"/>
              <a:t>-</a:t>
            </a:r>
            <a:r>
              <a:rPr lang="en-GB" sz="1900" dirty="0" smtClean="0"/>
              <a:t>3⅓</a:t>
            </a:r>
          </a:p>
          <a:p>
            <a:pPr algn="ctr"/>
            <a:r>
              <a:rPr lang="en-GB" sz="1900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GB" sz="1900" dirty="0" smtClean="0"/>
              <a:t> = 0   </a:t>
            </a:r>
            <a:r>
              <a:rPr lang="en-GB" sz="1900" i="1" dirty="0" smtClean="0">
                <a:latin typeface="Times New Roman" pitchFamily="18" charset="0"/>
                <a:cs typeface="Times New Roman" pitchFamily="18" charset="0"/>
              </a:rPr>
              <a:t>h </a:t>
            </a:r>
            <a:r>
              <a:rPr lang="en-GB" sz="1900" dirty="0" smtClean="0"/>
              <a:t>= 4½</a:t>
            </a:r>
          </a:p>
          <a:p>
            <a:pPr algn="ctr"/>
            <a:endParaRPr lang="en-GB" sz="19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7147025" y="1220586"/>
            <a:ext cx="1377300" cy="15542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9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1900" dirty="0" smtClean="0"/>
              <a:t> = </a:t>
            </a:r>
            <a:r>
              <a:rPr lang="en-GB" sz="1900" baseline="30000" dirty="0" smtClean="0"/>
              <a:t>-</a:t>
            </a:r>
            <a:r>
              <a:rPr lang="en-GB" sz="1900" dirty="0" smtClean="0"/>
              <a:t>3   </a:t>
            </a:r>
            <a:r>
              <a:rPr lang="en-GB" sz="19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GB" sz="1900" dirty="0" smtClean="0"/>
              <a:t>= </a:t>
            </a:r>
            <a:r>
              <a:rPr lang="en-GB" sz="1900" baseline="30000" dirty="0" smtClean="0"/>
              <a:t>-</a:t>
            </a:r>
            <a:r>
              <a:rPr lang="en-GB" sz="1900" dirty="0" smtClean="0"/>
              <a:t>4</a:t>
            </a:r>
          </a:p>
          <a:p>
            <a:pPr algn="ctr"/>
            <a:r>
              <a:rPr lang="en-GB" sz="19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GB" sz="1900" dirty="0" smtClean="0"/>
              <a:t> = 3   </a:t>
            </a:r>
            <a:r>
              <a:rPr lang="en-GB" sz="1900" i="1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GB" sz="1900" dirty="0" smtClean="0"/>
              <a:t>= 4</a:t>
            </a:r>
          </a:p>
          <a:p>
            <a:pPr algn="ctr"/>
            <a:r>
              <a:rPr lang="en-GB" sz="1900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GB" sz="1900" dirty="0" smtClean="0"/>
              <a:t> = </a:t>
            </a:r>
            <a:r>
              <a:rPr lang="en-GB" sz="1900" baseline="30000" dirty="0" smtClean="0"/>
              <a:t>-</a:t>
            </a:r>
            <a:r>
              <a:rPr lang="en-GB" sz="1900" dirty="0" smtClean="0"/>
              <a:t>4   </a:t>
            </a:r>
            <a:r>
              <a:rPr lang="en-GB" sz="1900" i="1" dirty="0" smtClean="0">
                <a:latin typeface="Times New Roman" pitchFamily="18" charset="0"/>
                <a:cs typeface="Times New Roman" pitchFamily="18" charset="0"/>
              </a:rPr>
              <a:t>g </a:t>
            </a:r>
            <a:r>
              <a:rPr lang="en-GB" sz="1900" dirty="0" smtClean="0"/>
              <a:t>= 3</a:t>
            </a:r>
          </a:p>
          <a:p>
            <a:pPr algn="ctr"/>
            <a:r>
              <a:rPr lang="en-GB" sz="19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1900" dirty="0" smtClean="0"/>
              <a:t> = 4   </a:t>
            </a:r>
            <a:r>
              <a:rPr lang="en-GB" sz="19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GB" sz="1900" dirty="0" smtClean="0"/>
              <a:t>= </a:t>
            </a:r>
            <a:r>
              <a:rPr lang="en-GB" sz="1900" baseline="30000" dirty="0" smtClean="0"/>
              <a:t>-</a:t>
            </a:r>
            <a:r>
              <a:rPr lang="en-GB" sz="1900" dirty="0" smtClean="0"/>
              <a:t>2</a:t>
            </a:r>
          </a:p>
          <a:p>
            <a:pPr algn="ctr"/>
            <a:r>
              <a:rPr lang="en-GB" sz="1900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GB" sz="1900" dirty="0" smtClean="0"/>
              <a:t> = 2   </a:t>
            </a:r>
            <a:r>
              <a:rPr lang="en-GB" sz="1900" i="1" dirty="0" smtClean="0">
                <a:latin typeface="Times New Roman" pitchFamily="18" charset="0"/>
                <a:cs typeface="Times New Roman" pitchFamily="18" charset="0"/>
              </a:rPr>
              <a:t>h </a:t>
            </a:r>
            <a:r>
              <a:rPr lang="en-GB" sz="1900" dirty="0" smtClean="0"/>
              <a:t>= 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4598" y="4614949"/>
            <a:ext cx="1858201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lang="en-GB" sz="19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en-GB" sz="19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1900" dirty="0" smtClean="0"/>
              <a:t> = 0   </a:t>
            </a:r>
            <a:r>
              <a:rPr lang="en-GB" sz="19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GB" sz="1900" dirty="0" smtClean="0"/>
              <a:t>= 5</a:t>
            </a:r>
          </a:p>
          <a:p>
            <a:pPr marL="457200" indent="-457200"/>
            <a:r>
              <a:rPr lang="en-GB" sz="1900" dirty="0" smtClean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en-GB" sz="19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GB" sz="1900" dirty="0" smtClean="0"/>
              <a:t> = 0   </a:t>
            </a:r>
            <a:r>
              <a:rPr lang="en-GB" sz="1900" i="1" dirty="0" smtClean="0"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en-GB" sz="1900" dirty="0" smtClean="0"/>
              <a:t>= 8</a:t>
            </a:r>
          </a:p>
          <a:p>
            <a:r>
              <a:rPr lang="en-GB" sz="1900" dirty="0" smtClean="0">
                <a:latin typeface="Times New Roman" pitchFamily="18" charset="0"/>
                <a:cs typeface="Times New Roman" pitchFamily="18" charset="0"/>
              </a:rPr>
              <a:t>9) </a:t>
            </a:r>
            <a:r>
              <a:rPr lang="en-GB" sz="19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GB" sz="1900" dirty="0" smtClean="0"/>
              <a:t> = 0   </a:t>
            </a:r>
            <a:r>
              <a:rPr lang="en-GB" sz="1900" i="1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en-GB" sz="1900" dirty="0" smtClean="0"/>
              <a:t>= 7</a:t>
            </a:r>
          </a:p>
          <a:p>
            <a:r>
              <a:rPr lang="en-GB" sz="1900" dirty="0" smtClean="0">
                <a:latin typeface="Times New Roman" pitchFamily="18" charset="0"/>
                <a:cs typeface="Times New Roman" pitchFamily="18" charset="0"/>
              </a:rPr>
              <a:t>13) </a:t>
            </a:r>
            <a:r>
              <a:rPr lang="en-GB" sz="19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GB" sz="1900" dirty="0" smtClean="0"/>
              <a:t> = 0   </a:t>
            </a:r>
            <a:r>
              <a:rPr lang="en-GB" sz="1900" i="1" dirty="0" smtClean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GB" sz="1900" dirty="0" smtClean="0"/>
              <a:t>= 1½</a:t>
            </a:r>
          </a:p>
          <a:p>
            <a:r>
              <a:rPr lang="en-GB" sz="1900" dirty="0" smtClean="0">
                <a:latin typeface="Times New Roman" pitchFamily="18" charset="0"/>
                <a:cs typeface="Times New Roman" pitchFamily="18" charset="0"/>
              </a:rPr>
              <a:t>17) </a:t>
            </a:r>
            <a:r>
              <a:rPr lang="en-GB" sz="1900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GB" sz="1900" dirty="0" smtClean="0"/>
              <a:t> = 0   </a:t>
            </a:r>
            <a:r>
              <a:rPr lang="en-GB" sz="1900" i="1" dirty="0" smtClean="0">
                <a:latin typeface="Times New Roman" pitchFamily="18" charset="0"/>
                <a:cs typeface="Times New Roman" pitchFamily="18" charset="0"/>
              </a:rPr>
              <a:t>h </a:t>
            </a:r>
            <a:r>
              <a:rPr lang="en-GB" sz="1900" dirty="0" smtClean="0"/>
              <a:t>= 2⅓</a:t>
            </a:r>
          </a:p>
          <a:p>
            <a:endParaRPr lang="en-GB" sz="19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2856126" y="4628803"/>
            <a:ext cx="1914307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lang="en-GB" sz="19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en-GB" sz="19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sz="1900" dirty="0" smtClean="0"/>
              <a:t> = 0   </a:t>
            </a:r>
            <a:r>
              <a:rPr lang="en-GB" sz="1900" i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GB" sz="1900" dirty="0" smtClean="0"/>
              <a:t>= </a:t>
            </a:r>
            <a:r>
              <a:rPr lang="en-GB" sz="1900" baseline="30000" dirty="0" smtClean="0"/>
              <a:t>-</a:t>
            </a:r>
            <a:r>
              <a:rPr lang="en-GB" sz="1900" dirty="0" smtClean="0"/>
              <a:t>6</a:t>
            </a:r>
          </a:p>
          <a:p>
            <a:pPr marL="457200" indent="-457200"/>
            <a:r>
              <a:rPr lang="en-GB" sz="1900" dirty="0" smtClean="0">
                <a:latin typeface="Times New Roman" pitchFamily="18" charset="0"/>
                <a:cs typeface="Times New Roman" pitchFamily="18" charset="0"/>
              </a:rPr>
              <a:t>6) </a:t>
            </a:r>
            <a:r>
              <a:rPr lang="en-GB" sz="19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1900" dirty="0" smtClean="0"/>
              <a:t> = 0   </a:t>
            </a:r>
            <a:r>
              <a:rPr lang="en-GB" sz="19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GB" sz="1900" dirty="0" smtClean="0"/>
              <a:t>= </a:t>
            </a:r>
            <a:r>
              <a:rPr lang="en-GB" sz="1900" baseline="30000" dirty="0" smtClean="0"/>
              <a:t>-</a:t>
            </a:r>
            <a:r>
              <a:rPr lang="en-GB" sz="1900" dirty="0" smtClean="0"/>
              <a:t>12</a:t>
            </a:r>
          </a:p>
          <a:p>
            <a:r>
              <a:rPr lang="en-GB" sz="1900" dirty="0" smtClean="0">
                <a:latin typeface="Times New Roman" pitchFamily="18" charset="0"/>
                <a:cs typeface="Times New Roman" pitchFamily="18" charset="0"/>
              </a:rPr>
              <a:t>10) </a:t>
            </a:r>
            <a:r>
              <a:rPr lang="en-GB" sz="19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GB" sz="1900" dirty="0" smtClean="0"/>
              <a:t> = 0   </a:t>
            </a:r>
            <a:r>
              <a:rPr lang="en-GB" sz="1900" i="1" dirty="0" smtClean="0">
                <a:latin typeface="Times New Roman" pitchFamily="18" charset="0"/>
                <a:cs typeface="Times New Roman" pitchFamily="18" charset="0"/>
              </a:rPr>
              <a:t>q </a:t>
            </a:r>
            <a:r>
              <a:rPr lang="en-GB" sz="1900" dirty="0" smtClean="0"/>
              <a:t>= 5</a:t>
            </a:r>
          </a:p>
          <a:p>
            <a:r>
              <a:rPr lang="en-GB" sz="1900" dirty="0" smtClean="0">
                <a:latin typeface="Times New Roman" pitchFamily="18" charset="0"/>
                <a:cs typeface="Times New Roman" pitchFamily="18" charset="0"/>
              </a:rPr>
              <a:t>14) </a:t>
            </a:r>
            <a:r>
              <a:rPr lang="en-GB" sz="19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GB" sz="1900" dirty="0" smtClean="0"/>
              <a:t> = 0   </a:t>
            </a:r>
            <a:r>
              <a:rPr lang="en-GB" sz="1900" i="1" dirty="0" smtClean="0"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en-GB" sz="1900" dirty="0" smtClean="0"/>
              <a:t>= </a:t>
            </a:r>
            <a:r>
              <a:rPr lang="en-GB" sz="1900" baseline="30000" dirty="0" smtClean="0"/>
              <a:t>- </a:t>
            </a:r>
            <a:r>
              <a:rPr lang="en-GB" sz="1900" dirty="0" smtClean="0"/>
              <a:t>2½</a:t>
            </a:r>
          </a:p>
          <a:p>
            <a:r>
              <a:rPr lang="en-GB" sz="1900" dirty="0" smtClean="0">
                <a:latin typeface="Times New Roman" pitchFamily="18" charset="0"/>
                <a:cs typeface="Times New Roman" pitchFamily="18" charset="0"/>
              </a:rPr>
              <a:t>18) </a:t>
            </a:r>
            <a:r>
              <a:rPr lang="en-GB" sz="19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GB" sz="1900" dirty="0" smtClean="0"/>
              <a:t> = 0   </a:t>
            </a:r>
            <a:r>
              <a:rPr lang="en-GB" sz="1900" i="1" dirty="0" smtClean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GB" sz="1900" dirty="0" smtClean="0"/>
              <a:t>= 4½</a:t>
            </a:r>
          </a:p>
          <a:p>
            <a:endParaRPr lang="en-GB" sz="19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7009969" y="3478877"/>
            <a:ext cx="1457450" cy="15542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9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1900" dirty="0" smtClean="0"/>
              <a:t> = </a:t>
            </a:r>
            <a:r>
              <a:rPr lang="en-GB" sz="1900" baseline="30000" dirty="0" smtClean="0"/>
              <a:t>-</a:t>
            </a:r>
            <a:r>
              <a:rPr lang="en-GB" sz="1900" dirty="0" smtClean="0"/>
              <a:t>1   </a:t>
            </a:r>
            <a:r>
              <a:rPr lang="en-GB" sz="19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GB" sz="1900" dirty="0" smtClean="0"/>
              <a:t>= </a:t>
            </a:r>
            <a:r>
              <a:rPr lang="en-GB" sz="1900" baseline="30000" dirty="0" smtClean="0"/>
              <a:t>-</a:t>
            </a:r>
            <a:r>
              <a:rPr lang="en-GB" sz="1900" dirty="0" smtClean="0"/>
              <a:t>4</a:t>
            </a:r>
          </a:p>
          <a:p>
            <a:pPr algn="ctr"/>
            <a:r>
              <a:rPr lang="en-GB" sz="19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GB" sz="1900" dirty="0" smtClean="0"/>
              <a:t> = </a:t>
            </a:r>
            <a:r>
              <a:rPr lang="en-GB" sz="1900" baseline="30000" dirty="0" smtClean="0"/>
              <a:t>-</a:t>
            </a:r>
            <a:r>
              <a:rPr lang="en-GB" sz="1900" dirty="0" smtClean="0"/>
              <a:t>2   </a:t>
            </a:r>
            <a:r>
              <a:rPr lang="en-GB" sz="1900" i="1" dirty="0" smtClean="0"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en-GB" sz="1900" dirty="0" smtClean="0"/>
              <a:t>= </a:t>
            </a:r>
            <a:r>
              <a:rPr lang="en-GB" sz="1900" baseline="30000" dirty="0" smtClean="0"/>
              <a:t>-</a:t>
            </a:r>
            <a:r>
              <a:rPr lang="en-GB" sz="1900" dirty="0" smtClean="0"/>
              <a:t>6 </a:t>
            </a:r>
          </a:p>
          <a:p>
            <a:pPr algn="ctr"/>
            <a:r>
              <a:rPr lang="en-GB" sz="19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GB" sz="1900" dirty="0" smtClean="0"/>
              <a:t> = 2   </a:t>
            </a:r>
            <a:r>
              <a:rPr lang="en-GB" sz="1900" i="1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en-GB" sz="1900" dirty="0" smtClean="0"/>
              <a:t>= 4</a:t>
            </a:r>
          </a:p>
          <a:p>
            <a:pPr algn="ctr"/>
            <a:r>
              <a:rPr lang="en-GB" sz="19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GB" sz="1900" dirty="0" smtClean="0"/>
              <a:t> = 3   </a:t>
            </a:r>
            <a:r>
              <a:rPr lang="en-GB" sz="19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GB" sz="1900" dirty="0" smtClean="0"/>
              <a:t>= 12</a:t>
            </a:r>
          </a:p>
          <a:p>
            <a:pPr algn="ctr"/>
            <a:r>
              <a:rPr lang="en-GB" sz="1900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GB" sz="1900" dirty="0" smtClean="0"/>
              <a:t> = 2   </a:t>
            </a:r>
            <a:r>
              <a:rPr lang="en-GB" sz="1900" i="1" dirty="0" smtClean="0">
                <a:latin typeface="Times New Roman" pitchFamily="18" charset="0"/>
                <a:cs typeface="Times New Roman" pitchFamily="18" charset="0"/>
              </a:rPr>
              <a:t>h </a:t>
            </a:r>
            <a:r>
              <a:rPr lang="en-GB" sz="1900" dirty="0" smtClean="0"/>
              <a:t>= </a:t>
            </a:r>
            <a:r>
              <a:rPr lang="en-GB" sz="1900" baseline="30000" dirty="0" smtClean="0"/>
              <a:t>-</a:t>
            </a:r>
            <a:r>
              <a:rPr lang="en-GB" sz="1900" dirty="0" smtClean="0"/>
              <a:t>6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018899" y="4975169"/>
            <a:ext cx="1550424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GB" sz="2000" dirty="0" smtClean="0"/>
              <a:t> = 7   </a:t>
            </a:r>
            <a:r>
              <a:rPr lang="en-GB" sz="20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GB" sz="2000" dirty="0" smtClean="0"/>
              <a:t>= </a:t>
            </a:r>
            <a:r>
              <a:rPr lang="en-GB" sz="2000" baseline="30000" dirty="0" smtClean="0"/>
              <a:t>- </a:t>
            </a:r>
            <a:r>
              <a:rPr lang="en-GB" sz="2000" dirty="0" smtClean="0"/>
              <a:t>8</a:t>
            </a:r>
          </a:p>
          <a:p>
            <a:pPr algn="ctr"/>
            <a:r>
              <a:rPr lang="en-GB" sz="20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sz="2000" dirty="0" smtClean="0"/>
              <a:t> = </a:t>
            </a:r>
            <a:r>
              <a:rPr lang="en-GB" sz="2000" baseline="30000" dirty="0" smtClean="0"/>
              <a:t>- </a:t>
            </a:r>
            <a:r>
              <a:rPr lang="en-GB" sz="2000" dirty="0" smtClean="0"/>
              <a:t>3   </a:t>
            </a:r>
            <a:r>
              <a:rPr lang="en-GB" sz="2000" i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GB" sz="2000" dirty="0" smtClean="0"/>
              <a:t>= </a:t>
            </a:r>
            <a:r>
              <a:rPr lang="en-GB" sz="2000" baseline="30000" dirty="0" smtClean="0"/>
              <a:t>- </a:t>
            </a:r>
            <a:r>
              <a:rPr lang="en-GB" sz="2000" dirty="0" smtClean="0"/>
              <a:t>4</a:t>
            </a:r>
          </a:p>
          <a:p>
            <a:pPr algn="ctr"/>
            <a:r>
              <a:rPr lang="en-GB" sz="2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000" dirty="0" smtClean="0"/>
              <a:t> = </a:t>
            </a:r>
            <a:r>
              <a:rPr lang="en-GB" sz="2000" baseline="30000" dirty="0" smtClean="0"/>
              <a:t>-</a:t>
            </a:r>
            <a:r>
              <a:rPr lang="en-GB" sz="2000" dirty="0" smtClean="0"/>
              <a:t>3   </a:t>
            </a:r>
            <a:r>
              <a:rPr lang="en-GB" sz="20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GB" sz="2000" dirty="0" smtClean="0"/>
              <a:t>= </a:t>
            </a:r>
            <a:r>
              <a:rPr lang="en-GB" sz="2000" baseline="30000" dirty="0" smtClean="0"/>
              <a:t>- </a:t>
            </a:r>
            <a:r>
              <a:rPr lang="en-GB" sz="2000" dirty="0" smtClean="0"/>
              <a:t>6</a:t>
            </a:r>
          </a:p>
          <a:p>
            <a:pPr algn="ctr"/>
            <a:r>
              <a:rPr lang="en-GB" sz="20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GB" sz="2000" dirty="0" smtClean="0"/>
              <a:t> = 3   </a:t>
            </a:r>
            <a:r>
              <a:rPr lang="en-GB" sz="2000" i="1" dirty="0" smtClean="0">
                <a:latin typeface="Times New Roman" pitchFamily="18" charset="0"/>
                <a:cs typeface="Times New Roman" pitchFamily="18" charset="0"/>
              </a:rPr>
              <a:t>q </a:t>
            </a:r>
            <a:r>
              <a:rPr lang="en-GB" sz="2000" dirty="0" smtClean="0"/>
              <a:t>= 5</a:t>
            </a:r>
          </a:p>
          <a:p>
            <a:pPr algn="ctr"/>
            <a:r>
              <a:rPr lang="en-GB" sz="20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GB" sz="2000" dirty="0" smtClean="0"/>
              <a:t> = 4   </a:t>
            </a:r>
            <a:r>
              <a:rPr lang="en-GB" sz="2000" i="1" dirty="0" smtClean="0"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en-GB" sz="2000" dirty="0" smtClean="0"/>
              <a:t>= 12</a:t>
            </a:r>
          </a:p>
          <a:p>
            <a:pPr algn="ctr"/>
            <a:r>
              <a:rPr lang="en-GB" sz="20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GB" sz="2000" dirty="0" smtClean="0"/>
              <a:t>= 4   </a:t>
            </a:r>
            <a:r>
              <a:rPr lang="en-GB" sz="2000" i="1" dirty="0" smtClean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GB" sz="2000" dirty="0" smtClean="0"/>
              <a:t>= </a:t>
            </a:r>
            <a:r>
              <a:rPr lang="en-GB" sz="2000" baseline="30000" dirty="0" smtClean="0"/>
              <a:t>-</a:t>
            </a:r>
            <a:r>
              <a:rPr lang="en-GB" sz="2000" dirty="0" smtClean="0"/>
              <a:t>6</a:t>
            </a:r>
          </a:p>
          <a:p>
            <a:pPr algn="ctr"/>
            <a:endParaRPr lang="en-GB" sz="2000" dirty="0" smtClean="0"/>
          </a:p>
          <a:p>
            <a:pPr algn="ctr"/>
            <a:endParaRPr lang="en-GB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38900" y="0"/>
            <a:ext cx="5733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Solving Quadratics (Completing the Square)</a:t>
            </a:r>
            <a:endParaRPr lang="en-GB" sz="2400" dirty="0"/>
          </a:p>
        </p:txBody>
      </p:sp>
      <p:sp>
        <p:nvSpPr>
          <p:cNvPr id="5" name="Rounded Rectangle 4">
            <a:hlinkClick r:id="rId2" action="ppaction://hlinksldjump"/>
          </p:cNvPr>
          <p:cNvSpPr/>
          <p:nvPr/>
        </p:nvSpPr>
        <p:spPr>
          <a:xfrm>
            <a:off x="7112000" y="393700"/>
            <a:ext cx="1828800" cy="698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Return to main page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0" y="828964"/>
            <a:ext cx="13577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Principle</a:t>
            </a:r>
            <a:endParaRPr lang="en-GB" sz="2400" dirty="0"/>
          </a:p>
        </p:txBody>
      </p:sp>
      <p:grpSp>
        <p:nvGrpSpPr>
          <p:cNvPr id="10" name="Group 39"/>
          <p:cNvGrpSpPr>
            <a:grpSpLocks/>
          </p:cNvGrpSpPr>
          <p:nvPr/>
        </p:nvGrpSpPr>
        <p:grpSpPr bwMode="auto">
          <a:xfrm>
            <a:off x="1222376" y="1420958"/>
            <a:ext cx="1692275" cy="1187450"/>
            <a:chOff x="894" y="1057"/>
            <a:chExt cx="1066" cy="748"/>
          </a:xfrm>
        </p:grpSpPr>
        <p:sp>
          <p:nvSpPr>
            <p:cNvPr id="20" name="Line 37"/>
            <p:cNvSpPr>
              <a:spLocks noChangeShapeType="1"/>
            </p:cNvSpPr>
            <p:nvPr/>
          </p:nvSpPr>
          <p:spPr bwMode="auto">
            <a:xfrm>
              <a:off x="1049" y="1057"/>
              <a:ext cx="0" cy="7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" name="Line 38"/>
            <p:cNvSpPr>
              <a:spLocks noChangeShapeType="1"/>
            </p:cNvSpPr>
            <p:nvPr/>
          </p:nvSpPr>
          <p:spPr bwMode="auto">
            <a:xfrm>
              <a:off x="894" y="1264"/>
              <a:ext cx="106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3" name="Text Box 96"/>
          <p:cNvSpPr txBox="1">
            <a:spLocks noChangeArrowheads="1"/>
          </p:cNvSpPr>
          <p:nvPr/>
        </p:nvSpPr>
        <p:spPr bwMode="auto">
          <a:xfrm>
            <a:off x="1041545" y="1354427"/>
            <a:ext cx="2116137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2400" dirty="0">
                <a:solidFill>
                  <a:srgbClr val="FF0000"/>
                </a:solidFill>
              </a:rPr>
              <a:t> x  </a:t>
            </a:r>
            <a:r>
              <a:rPr lang="en-GB" sz="2400" dirty="0" smtClean="0">
                <a:solidFill>
                  <a:srgbClr val="FF0000"/>
                </a:solidFill>
              </a:rPr>
              <a:t>  </a:t>
            </a:r>
            <a:r>
              <a:rPr lang="en-GB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400" dirty="0" smtClean="0">
                <a:solidFill>
                  <a:srgbClr val="FF0000"/>
                </a:solidFill>
              </a:rPr>
              <a:t>         3</a:t>
            </a:r>
            <a:endParaRPr lang="en-GB" sz="2400" dirty="0">
              <a:solidFill>
                <a:srgbClr val="FF0000"/>
              </a:solidFill>
            </a:endParaRPr>
          </a:p>
          <a:p>
            <a:pPr marL="342900" indent="-342900">
              <a:defRPr/>
            </a:pPr>
            <a:r>
              <a:rPr lang="en-GB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400" dirty="0">
                <a:solidFill>
                  <a:srgbClr val="FF0000"/>
                </a:solidFill>
              </a:rPr>
              <a:t>   </a:t>
            </a:r>
            <a:r>
              <a:rPr lang="en-GB" sz="2400" dirty="0" smtClean="0">
                <a:solidFill>
                  <a:srgbClr val="FF0000"/>
                </a:solidFill>
              </a:rPr>
              <a:t>   </a:t>
            </a:r>
            <a:r>
              <a:rPr lang="en-GB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400" i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       </a:t>
            </a:r>
            <a:r>
              <a:rPr lang="en-GB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GB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en-GB" sz="2400" baseline="30000" dirty="0">
              <a:solidFill>
                <a:srgbClr val="FF0000"/>
              </a:solidFill>
            </a:endParaRPr>
          </a:p>
          <a:p>
            <a:pPr marL="457200" indent="-457200">
              <a:buFontTx/>
              <a:buAutoNum type="arabicPlain" startAt="3"/>
              <a:defRPr/>
            </a:pPr>
            <a:r>
              <a:rPr lang="en-GB" sz="2400" dirty="0">
                <a:solidFill>
                  <a:srgbClr val="FF0000"/>
                </a:solidFill>
              </a:rPr>
              <a:t>3</a:t>
            </a:r>
            <a:r>
              <a:rPr lang="en-GB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400" dirty="0">
                <a:solidFill>
                  <a:srgbClr val="FF0000"/>
                </a:solidFill>
              </a:rPr>
              <a:t>      </a:t>
            </a:r>
            <a:r>
              <a:rPr lang="en-GB" sz="2400" dirty="0" smtClean="0">
                <a:solidFill>
                  <a:srgbClr val="FF0000"/>
                </a:solidFill>
              </a:rPr>
              <a:t>  9</a:t>
            </a:r>
            <a:endParaRPr lang="en-GB" sz="2400" dirty="0">
              <a:solidFill>
                <a:srgbClr val="FF0000"/>
              </a:solidFill>
            </a:endParaRPr>
          </a:p>
          <a:p>
            <a:pPr marL="457200" indent="-457200">
              <a:defRPr/>
            </a:pPr>
            <a:r>
              <a:rPr lang="en-GB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x</a:t>
            </a:r>
            <a:r>
              <a:rPr lang="en-GB" sz="2400" b="1" i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GB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GB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GB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GB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GB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941380" y="929640"/>
            <a:ext cx="297709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700" dirty="0" smtClean="0"/>
              <a:t>(</a:t>
            </a:r>
            <a:r>
              <a:rPr lang="en-GB" sz="27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700" dirty="0" smtClean="0"/>
              <a:t> +3)(</a:t>
            </a:r>
            <a:r>
              <a:rPr lang="en-GB" sz="27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700" dirty="0" smtClean="0"/>
              <a:t>+3) = (</a:t>
            </a:r>
            <a:r>
              <a:rPr lang="en-GB" sz="27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700" dirty="0" smtClean="0"/>
              <a:t>+3)</a:t>
            </a:r>
            <a:r>
              <a:rPr lang="en-GB" sz="2700" baseline="30000" dirty="0" smtClean="0"/>
              <a:t>2</a:t>
            </a:r>
            <a:r>
              <a:rPr lang="en-GB" sz="2700" dirty="0" smtClean="0"/>
              <a:t> </a:t>
            </a:r>
          </a:p>
        </p:txBody>
      </p:sp>
      <p:sp>
        <p:nvSpPr>
          <p:cNvPr id="29" name="Text Box 96"/>
          <p:cNvSpPr txBox="1">
            <a:spLocks noChangeArrowheads="1"/>
          </p:cNvSpPr>
          <p:nvPr/>
        </p:nvSpPr>
        <p:spPr bwMode="auto">
          <a:xfrm>
            <a:off x="1928236" y="1908609"/>
            <a:ext cx="4824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defRPr/>
            </a:pPr>
            <a:r>
              <a:rPr lang="en-GB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GB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en-GB" sz="2400" baseline="30000" dirty="0">
              <a:solidFill>
                <a:srgbClr val="FF0000"/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2189018" y="2050473"/>
            <a:ext cx="1870364" cy="4156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128654" y="1760912"/>
            <a:ext cx="45997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00FF"/>
                </a:solidFill>
              </a:rPr>
              <a:t>This sum of </a:t>
            </a:r>
            <a:r>
              <a:rPr lang="en-GB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dirty="0" smtClean="0">
                <a:solidFill>
                  <a:srgbClr val="0000FF"/>
                </a:solidFill>
              </a:rPr>
              <a:t> terms will always be double the number being squared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 flipH="1" flipV="1">
            <a:off x="4405745" y="1343891"/>
            <a:ext cx="928255" cy="44334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893127" y="2467494"/>
            <a:ext cx="4599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Going the other way – to complete the square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259646" y="2786150"/>
            <a:ext cx="101822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700" dirty="0" smtClean="0"/>
              <a:t>(</a:t>
            </a:r>
            <a:r>
              <a:rPr lang="en-GB" sz="270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700" dirty="0" err="1" smtClean="0"/>
              <a:t>+</a:t>
            </a:r>
            <a:r>
              <a:rPr lang="en-GB" sz="27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GB" sz="2700" dirty="0" smtClean="0"/>
              <a:t>)</a:t>
            </a:r>
            <a:r>
              <a:rPr lang="en-GB" sz="2700" baseline="30000" dirty="0" smtClean="0"/>
              <a:t>2</a:t>
            </a:r>
          </a:p>
          <a:p>
            <a:pPr algn="ctr"/>
            <a:r>
              <a:rPr lang="en-GB" sz="2700" baseline="30000" dirty="0" smtClean="0"/>
              <a:t>      </a:t>
            </a:r>
            <a:r>
              <a:rPr lang="en-GB" sz="2700" b="1" baseline="30000" dirty="0" smtClean="0">
                <a:solidFill>
                  <a:srgbClr val="0000FF"/>
                </a:solidFill>
              </a:rPr>
              <a:t>2</a:t>
            </a:r>
            <a:r>
              <a:rPr lang="en-GB" sz="2700" dirty="0" smtClean="0"/>
              <a:t> 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866597" y="2798618"/>
            <a:ext cx="18726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en-GB" sz="2800" b="1" i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GB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GB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GB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GB" sz="2800" dirty="0" smtClean="0"/>
          </a:p>
        </p:txBody>
      </p:sp>
      <p:sp>
        <p:nvSpPr>
          <p:cNvPr id="38" name="Right Arrow 37"/>
          <p:cNvSpPr/>
          <p:nvPr/>
        </p:nvSpPr>
        <p:spPr>
          <a:xfrm>
            <a:off x="5874327" y="2923310"/>
            <a:ext cx="290946" cy="207818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0" name="Straight Connector 39"/>
          <p:cNvCxnSpPr/>
          <p:nvPr/>
        </p:nvCxnSpPr>
        <p:spPr>
          <a:xfrm>
            <a:off x="6705600" y="2784765"/>
            <a:ext cx="287049" cy="432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29490" y="3548149"/>
            <a:ext cx="223058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7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7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sz="2700" dirty="0" smtClean="0"/>
              <a:t> +8</a:t>
            </a:r>
            <a:r>
              <a:rPr lang="en-GB" sz="27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700" dirty="0" smtClean="0"/>
              <a:t> + 10= 0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77091" y="3101109"/>
            <a:ext cx="13577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Solve:</a:t>
            </a:r>
            <a:endParaRPr lang="en-GB" sz="2400" dirty="0"/>
          </a:p>
        </p:txBody>
      </p:sp>
      <p:sp>
        <p:nvSpPr>
          <p:cNvPr id="46" name="TextBox 45"/>
          <p:cNvSpPr txBox="1"/>
          <p:nvPr/>
        </p:nvSpPr>
        <p:spPr>
          <a:xfrm>
            <a:off x="1896157" y="3936076"/>
            <a:ext cx="2929007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700" dirty="0" smtClean="0"/>
              <a:t>(</a:t>
            </a:r>
            <a:r>
              <a:rPr lang="en-GB" sz="27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700" dirty="0" smtClean="0"/>
              <a:t>+4)</a:t>
            </a:r>
            <a:r>
              <a:rPr lang="en-GB" sz="2700" baseline="30000" dirty="0" smtClean="0"/>
              <a:t>2 </a:t>
            </a:r>
            <a:r>
              <a:rPr lang="en-GB" sz="2700" dirty="0" smtClean="0">
                <a:solidFill>
                  <a:srgbClr val="0000FF"/>
                </a:solidFill>
              </a:rPr>
              <a:t>– 16 </a:t>
            </a:r>
            <a:r>
              <a:rPr lang="en-GB" sz="2700" dirty="0" smtClean="0"/>
              <a:t>+ 10 = 0 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020289" y="4739640"/>
            <a:ext cx="5805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00FF"/>
                </a:solidFill>
              </a:rPr>
              <a:t>This is required because (</a:t>
            </a:r>
            <a:r>
              <a:rPr lang="en-GB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dirty="0" smtClean="0">
                <a:solidFill>
                  <a:srgbClr val="0000FF"/>
                </a:solidFill>
              </a:rPr>
              <a:t>+4)</a:t>
            </a:r>
            <a:r>
              <a:rPr lang="en-GB" baseline="30000" dirty="0" smtClean="0">
                <a:solidFill>
                  <a:srgbClr val="0000FF"/>
                </a:solidFill>
              </a:rPr>
              <a:t>2 </a:t>
            </a:r>
            <a:r>
              <a:rPr lang="en-GB" dirty="0" smtClean="0">
                <a:solidFill>
                  <a:srgbClr val="0000FF"/>
                </a:solidFill>
              </a:rPr>
              <a:t> = </a:t>
            </a:r>
            <a:r>
              <a:rPr lang="en-GB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baseline="30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dirty="0" smtClean="0">
                <a:solidFill>
                  <a:srgbClr val="0000FF"/>
                </a:solidFill>
              </a:rPr>
              <a:t> +8</a:t>
            </a:r>
            <a:r>
              <a:rPr lang="en-GB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dirty="0" smtClean="0">
                <a:solidFill>
                  <a:srgbClr val="0000FF"/>
                </a:solidFill>
              </a:rPr>
              <a:t> + 16 so we need to subtract the 16 to preserve the value of the equation </a:t>
            </a:r>
            <a:r>
              <a:rPr lang="en-GB" baseline="30000" dirty="0" smtClean="0">
                <a:solidFill>
                  <a:srgbClr val="0000FF"/>
                </a:solidFill>
              </a:rPr>
              <a:t>  </a:t>
            </a:r>
            <a:r>
              <a:rPr lang="en-GB" dirty="0" smtClean="0">
                <a:solidFill>
                  <a:srgbClr val="0000FF"/>
                </a:solidFill>
              </a:rPr>
              <a:t> 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 flipH="1" flipV="1">
            <a:off x="3297380" y="4322619"/>
            <a:ext cx="928255" cy="44334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717237" y="5279966"/>
            <a:ext cx="200728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700" dirty="0" smtClean="0"/>
              <a:t>(</a:t>
            </a:r>
            <a:r>
              <a:rPr lang="en-GB" sz="27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700" dirty="0" smtClean="0"/>
              <a:t>+4)</a:t>
            </a:r>
            <a:r>
              <a:rPr lang="en-GB" sz="2700" baseline="30000" dirty="0" smtClean="0"/>
              <a:t>2 </a:t>
            </a:r>
            <a:r>
              <a:rPr lang="en-GB" sz="2700" dirty="0" smtClean="0"/>
              <a:t>- 6 = 0 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116155" y="5640184"/>
            <a:ext cx="1569660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700" dirty="0" smtClean="0"/>
              <a:t>(</a:t>
            </a:r>
            <a:r>
              <a:rPr lang="en-GB" sz="27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700" dirty="0" smtClean="0"/>
              <a:t>+4)</a:t>
            </a:r>
            <a:r>
              <a:rPr lang="en-GB" sz="2700" baseline="30000" dirty="0" smtClean="0"/>
              <a:t>2 </a:t>
            </a:r>
            <a:r>
              <a:rPr lang="en-GB" sz="2700" dirty="0" smtClean="0"/>
              <a:t>= 6 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510951" y="5972693"/>
            <a:ext cx="1417376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7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700" dirty="0" smtClean="0"/>
              <a:t>+4</a:t>
            </a:r>
            <a:r>
              <a:rPr lang="en-GB" sz="2700" baseline="30000" dirty="0" smtClean="0"/>
              <a:t> </a:t>
            </a:r>
            <a:r>
              <a:rPr lang="en-GB" sz="2700" dirty="0" smtClean="0"/>
              <a:t>= √6 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506716" y="6350169"/>
            <a:ext cx="1786066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7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700" dirty="0" smtClean="0"/>
              <a:t>+4</a:t>
            </a:r>
            <a:r>
              <a:rPr lang="en-GB" sz="2700" baseline="30000" dirty="0" smtClean="0"/>
              <a:t> </a:t>
            </a:r>
            <a:r>
              <a:rPr lang="en-GB" sz="2700" dirty="0" smtClean="0"/>
              <a:t>= ⁺⁄₋√6 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052632" y="5754423"/>
            <a:ext cx="187583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7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700" baseline="30000" dirty="0" smtClean="0"/>
              <a:t> </a:t>
            </a:r>
            <a:r>
              <a:rPr lang="en-GB" sz="2700" dirty="0" smtClean="0"/>
              <a:t>= </a:t>
            </a:r>
            <a:r>
              <a:rPr lang="en-GB" sz="2700" baseline="30000" dirty="0" smtClean="0"/>
              <a:t>-</a:t>
            </a:r>
            <a:r>
              <a:rPr lang="en-GB" sz="2700" dirty="0" smtClean="0"/>
              <a:t>4  ⁺⁄₋√6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3" grpId="0"/>
      <p:bldP spid="28" grpId="0"/>
      <p:bldP spid="29" grpId="0"/>
      <p:bldP spid="32" grpId="0"/>
      <p:bldP spid="35" grpId="0"/>
      <p:bldP spid="36" grpId="0"/>
      <p:bldP spid="37" grpId="0"/>
      <p:bldP spid="38" grpId="0" animBg="1"/>
      <p:bldP spid="43" grpId="0"/>
      <p:bldP spid="44" grpId="0"/>
      <p:bldP spid="46" grpId="0"/>
      <p:bldP spid="48" grpId="0"/>
      <p:bldP spid="50" grpId="0"/>
      <p:bldP spid="51" grpId="0"/>
      <p:bldP spid="52" grpId="0"/>
      <p:bldP spid="53" grpId="0"/>
      <p:bldP spid="5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>
          <a:solidFill>
            <a:schemeClr val="tx1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ctr">
          <a:defRPr sz="1600" dirty="0" smtClean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711</TotalTime>
  <Words>1391</Words>
  <Application>Microsoft Office PowerPoint</Application>
  <PresentationFormat>On-screen Show (4:3)</PresentationFormat>
  <Paragraphs>306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Derek</dc:creator>
  <cp:lastModifiedBy>Derek</cp:lastModifiedBy>
  <cp:revision>15</cp:revision>
  <dcterms:created xsi:type="dcterms:W3CDTF">2016-06-02T08:58:29Z</dcterms:created>
  <dcterms:modified xsi:type="dcterms:W3CDTF">2016-06-04T14:44:37Z</dcterms:modified>
</cp:coreProperties>
</file>